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notesMasterIdLst>
    <p:notesMasterId r:id="rId15"/>
  </p:notesMasterIdLst>
  <p:sldIdLst>
    <p:sldId id="304" r:id="rId5"/>
    <p:sldId id="346" r:id="rId6"/>
    <p:sldId id="359" r:id="rId7"/>
    <p:sldId id="361" r:id="rId8"/>
    <p:sldId id="360" r:id="rId9"/>
    <p:sldId id="356" r:id="rId10"/>
    <p:sldId id="355" r:id="rId11"/>
    <p:sldId id="364" r:id="rId12"/>
    <p:sldId id="365" r:id="rId13"/>
    <p:sldId id="323" r:id="rId14"/>
  </p:sldIdLst>
  <p:sldSz cx="12192000" cy="6858000"/>
  <p:notesSz cx="6858000" cy="9144000"/>
  <p:embeddedFontLst>
    <p:embeddedFont>
      <p:font typeface="British Gas Body" panose="020B0604020202020204" charset="0"/>
      <p:regular r:id="rId16"/>
      <p:italic r:id="rId17"/>
    </p:embeddedFont>
    <p:embeddedFont>
      <p:font typeface="Centrica Headline" panose="020B0604020202020204" charset="0"/>
      <p:regular r:id="rId18"/>
    </p:embeddedFont>
    <p:embeddedFont>
      <p:font typeface="Poppins" panose="000005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pening" id="{FE8EF268-B3E3-2947-AA25-B21FA2DE09A2}">
          <p14:sldIdLst>
            <p14:sldId id="304"/>
            <p14:sldId id="346"/>
            <p14:sldId id="359"/>
            <p14:sldId id="361"/>
            <p14:sldId id="360"/>
            <p14:sldId id="356"/>
            <p14:sldId id="355"/>
            <p14:sldId id="364"/>
            <p14:sldId id="365"/>
            <p14:sldId id="3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1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D3D3D3"/>
    <a:srgbClr val="203163"/>
    <a:srgbClr val="122669"/>
    <a:srgbClr val="223165"/>
    <a:srgbClr val="0A0A0A"/>
    <a:srgbClr val="0F2067"/>
    <a:srgbClr val="FFFFFF"/>
    <a:srgbClr val="85DB9C"/>
    <a:srgbClr val="B79A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F47917-919D-1AAA-7E91-39D907BD6881}" v="98" dt="2026-05-15T11:17:49.9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188" y="404"/>
      </p:cViewPr>
      <p:guideLst>
        <p:guide orient="horz" pos="2183"/>
        <p:guide pos="1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6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7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tia Gomes" userId="S::catiaariana.carvalhogomes@neso.energy::f6261f2b-040c-4c93-a84c-94ebc7b7649f" providerId="AD" clId="Web-{0AF47917-919D-1AAA-7E91-39D907BD6881}"/>
    <pc:docChg chg="mod modSld modMainMaster">
      <pc:chgData name="Catia Gomes" userId="S::catiaariana.carvalhogomes@neso.energy::f6261f2b-040c-4c93-a84c-94ebc7b7649f" providerId="AD" clId="Web-{0AF47917-919D-1AAA-7E91-39D907BD6881}" dt="2026-05-15T11:17:49.974" v="95" actId="1076"/>
      <pc:docMkLst>
        <pc:docMk/>
      </pc:docMkLst>
      <pc:sldChg chg="modSp">
        <pc:chgData name="Catia Gomes" userId="S::catiaariana.carvalhogomes@neso.energy::f6261f2b-040c-4c93-a84c-94ebc7b7649f" providerId="AD" clId="Web-{0AF47917-919D-1AAA-7E91-39D907BD6881}" dt="2026-05-15T11:17:49.974" v="95" actId="1076"/>
        <pc:sldMkLst>
          <pc:docMk/>
          <pc:sldMk cId="3282722636" sldId="346"/>
        </pc:sldMkLst>
        <pc:graphicFrameChg chg="mod modGraphic">
          <ac:chgData name="Catia Gomes" userId="S::catiaariana.carvalhogomes@neso.energy::f6261f2b-040c-4c93-a84c-94ebc7b7649f" providerId="AD" clId="Web-{0AF47917-919D-1AAA-7E91-39D907BD6881}" dt="2026-05-15T11:17:49.974" v="95" actId="1076"/>
          <ac:graphicFrameMkLst>
            <pc:docMk/>
            <pc:sldMk cId="3282722636" sldId="346"/>
            <ac:graphicFrameMk id="3" creationId="{C77674AC-6870-7291-4E45-F2A1381676AA}"/>
          </ac:graphicFrameMkLst>
        </pc:graphicFrameChg>
      </pc:sldChg>
      <pc:sldMasterChg chg="addSp">
        <pc:chgData name="Catia Gomes" userId="S::catiaariana.carvalhogomes@neso.energy::f6261f2b-040c-4c93-a84c-94ebc7b7649f" providerId="AD" clId="Web-{0AF47917-919D-1AAA-7E91-39D907BD6881}" dt="2026-05-15T11:16:25.298" v="0" actId="33475"/>
        <pc:sldMasterMkLst>
          <pc:docMk/>
          <pc:sldMasterMk cId="4153549034" sldId="2147483648"/>
        </pc:sldMasterMkLst>
        <pc:spChg chg="add">
          <ac:chgData name="Catia Gomes" userId="S::catiaariana.carvalhogomes@neso.energy::f6261f2b-040c-4c93-a84c-94ebc7b7649f" providerId="AD" clId="Web-{0AF47917-919D-1AAA-7E91-39D907BD6881}" dt="2026-05-15T11:16:25.298" v="0" actId="33475"/>
          <ac:spMkLst>
            <pc:docMk/>
            <pc:sldMasterMk cId="4153549034" sldId="2147483648"/>
            <ac:spMk id="6" creationId="{0B8BFDF5-34EE-B3A9-2991-A1A2C615DC08}"/>
          </ac:spMkLst>
        </pc:sp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w2k6002.uk.centricaplc.com\shared2\Downstream%20Transportation\Industry%20Agenda\CMP%20474%20&amp;%20475\CMP474\WCF%20utilisation%20examples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w2k6002.uk.centricaplc.com\shared2\Downstream%20Transportation\Industry%20Agenda\CMP%20474%20&amp;%20475\CMP474\WCF%20utilisation%20examples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411643689439234"/>
          <c:y val="0.10059707824242148"/>
          <c:w val="0.78797689950670158"/>
          <c:h val="0.68775545576237562"/>
        </c:manualLayout>
      </c:layout>
      <c:lineChart>
        <c:grouping val="standard"/>
        <c:varyColors val="0"/>
        <c:ser>
          <c:idx val="0"/>
          <c:order val="0"/>
          <c:tx>
            <c:strRef>
              <c:f>Sheet1!$C$21</c:f>
              <c:strCache>
                <c:ptCount val="1"/>
                <c:pt idx="0">
                  <c:v>Original recovery position</c:v>
                </c:pt>
              </c:strCache>
            </c:strRef>
          </c:tx>
          <c:spPr>
            <a:ln w="19050" cap="rnd">
              <a:solidFill>
                <a:schemeClr val="accent5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Sheet1!$B$22:$B$35</c:f>
              <c:numCache>
                <c:formatCode>mmm\-yy</c:formatCode>
                <c:ptCount val="14"/>
                <c:pt idx="0">
                  <c:v>46113</c:v>
                </c:pt>
                <c:pt idx="1">
                  <c:v>46143</c:v>
                </c:pt>
                <c:pt idx="2">
                  <c:v>46174</c:v>
                </c:pt>
                <c:pt idx="3">
                  <c:v>46204</c:v>
                </c:pt>
                <c:pt idx="4">
                  <c:v>46235</c:v>
                </c:pt>
                <c:pt idx="5">
                  <c:v>46266</c:v>
                </c:pt>
                <c:pt idx="6">
                  <c:v>46296</c:v>
                </c:pt>
                <c:pt idx="7">
                  <c:v>46327</c:v>
                </c:pt>
                <c:pt idx="8">
                  <c:v>46357</c:v>
                </c:pt>
                <c:pt idx="9">
                  <c:v>46388</c:v>
                </c:pt>
                <c:pt idx="10">
                  <c:v>46419</c:v>
                </c:pt>
                <c:pt idx="11">
                  <c:v>46447</c:v>
                </c:pt>
                <c:pt idx="12">
                  <c:v>46478</c:v>
                </c:pt>
              </c:numCache>
            </c:numRef>
          </c:cat>
          <c:val>
            <c:numRef>
              <c:f>Sheet1!$C$22:$C$35</c:f>
              <c:numCache>
                <c:formatCode>0%</c:formatCode>
                <c:ptCount val="14"/>
                <c:pt idx="0">
                  <c:v>0.16666666666666666</c:v>
                </c:pt>
                <c:pt idx="1">
                  <c:v>0.16666666666666666</c:v>
                </c:pt>
                <c:pt idx="2">
                  <c:v>0</c:v>
                </c:pt>
                <c:pt idx="3">
                  <c:v>-0.16666666666666666</c:v>
                </c:pt>
                <c:pt idx="4">
                  <c:v>-0.3</c:v>
                </c:pt>
                <c:pt idx="5">
                  <c:v>-0.5</c:v>
                </c:pt>
                <c:pt idx="6">
                  <c:v>-0.95333333333333337</c:v>
                </c:pt>
                <c:pt idx="7">
                  <c:v>-1.0733333333333333</c:v>
                </c:pt>
                <c:pt idx="8">
                  <c:v>-1.1599999999999999</c:v>
                </c:pt>
                <c:pt idx="9">
                  <c:v>-1.28</c:v>
                </c:pt>
                <c:pt idx="10">
                  <c:v>-1.4333333333333333</c:v>
                </c:pt>
                <c:pt idx="11">
                  <c:v>-1.5533333333333332</c:v>
                </c:pt>
                <c:pt idx="12">
                  <c:v>-1.6733333333333333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9B0-4B46-BDF9-2CB9CC6DD624}"/>
            </c:ext>
          </c:extLst>
        </c:ser>
        <c:ser>
          <c:idx val="1"/>
          <c:order val="1"/>
          <c:tx>
            <c:strRef>
              <c:f>Sheet1!$D$21</c:f>
              <c:strCache>
                <c:ptCount val="1"/>
                <c:pt idx="0">
                  <c:v>Adjusted recovery position with Working Capital Facility utilisation floor</c:v>
                </c:pt>
              </c:strCache>
            </c:strRef>
          </c:tx>
          <c:spPr>
            <a:ln w="25400" cap="rnd">
              <a:solidFill>
                <a:srgbClr val="FFC000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Sheet1!$B$22:$B$35</c:f>
              <c:numCache>
                <c:formatCode>mmm\-yy</c:formatCode>
                <c:ptCount val="14"/>
                <c:pt idx="0">
                  <c:v>46113</c:v>
                </c:pt>
                <c:pt idx="1">
                  <c:v>46143</c:v>
                </c:pt>
                <c:pt idx="2">
                  <c:v>46174</c:v>
                </c:pt>
                <c:pt idx="3">
                  <c:v>46204</c:v>
                </c:pt>
                <c:pt idx="4">
                  <c:v>46235</c:v>
                </c:pt>
                <c:pt idx="5">
                  <c:v>46266</c:v>
                </c:pt>
                <c:pt idx="6">
                  <c:v>46296</c:v>
                </c:pt>
                <c:pt idx="7">
                  <c:v>46327</c:v>
                </c:pt>
                <c:pt idx="8">
                  <c:v>46357</c:v>
                </c:pt>
                <c:pt idx="9">
                  <c:v>46388</c:v>
                </c:pt>
                <c:pt idx="10">
                  <c:v>46419</c:v>
                </c:pt>
                <c:pt idx="11">
                  <c:v>46447</c:v>
                </c:pt>
                <c:pt idx="12">
                  <c:v>46478</c:v>
                </c:pt>
              </c:numCache>
            </c:numRef>
          </c:cat>
          <c:val>
            <c:numRef>
              <c:f>Sheet1!$D$22:$D$35</c:f>
              <c:numCache>
                <c:formatCode>General</c:formatCode>
                <c:ptCount val="14"/>
                <c:pt idx="6" formatCode="0%">
                  <c:v>-0.95333333333333337</c:v>
                </c:pt>
                <c:pt idx="7" formatCode="0%">
                  <c:v>-0.90571428571428569</c:v>
                </c:pt>
                <c:pt idx="8" formatCode="0%">
                  <c:v>-0.82476190476190481</c:v>
                </c:pt>
                <c:pt idx="9" formatCode="0%">
                  <c:v>-0.77714285714285725</c:v>
                </c:pt>
                <c:pt idx="10" formatCode="0%">
                  <c:v>-0.76285714285714301</c:v>
                </c:pt>
                <c:pt idx="11" formatCode="0%">
                  <c:v>-0.71523809523809534</c:v>
                </c:pt>
                <c:pt idx="12" formatCode="0%">
                  <c:v>-0.66761904761904778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9B0-4B46-BDF9-2CB9CC6DD624}"/>
            </c:ext>
          </c:extLst>
        </c:ser>
        <c:ser>
          <c:idx val="2"/>
          <c:order val="2"/>
          <c:tx>
            <c:strRef>
              <c:f>Sheet1!$E$21</c:f>
              <c:strCache>
                <c:ptCount val="1"/>
                <c:pt idx="0">
                  <c:v>Working Capital Facility threshold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Sheet1!$B$22:$B$35</c:f>
              <c:numCache>
                <c:formatCode>mmm\-yy</c:formatCode>
                <c:ptCount val="14"/>
                <c:pt idx="0">
                  <c:v>46113</c:v>
                </c:pt>
                <c:pt idx="1">
                  <c:v>46143</c:v>
                </c:pt>
                <c:pt idx="2">
                  <c:v>46174</c:v>
                </c:pt>
                <c:pt idx="3">
                  <c:v>46204</c:v>
                </c:pt>
                <c:pt idx="4">
                  <c:v>46235</c:v>
                </c:pt>
                <c:pt idx="5">
                  <c:v>46266</c:v>
                </c:pt>
                <c:pt idx="6">
                  <c:v>46296</c:v>
                </c:pt>
                <c:pt idx="7">
                  <c:v>46327</c:v>
                </c:pt>
                <c:pt idx="8">
                  <c:v>46357</c:v>
                </c:pt>
                <c:pt idx="9">
                  <c:v>46388</c:v>
                </c:pt>
                <c:pt idx="10">
                  <c:v>46419</c:v>
                </c:pt>
                <c:pt idx="11">
                  <c:v>46447</c:v>
                </c:pt>
                <c:pt idx="12">
                  <c:v>46478</c:v>
                </c:pt>
              </c:numCache>
            </c:numRef>
          </c:cat>
          <c:val>
            <c:numRef>
              <c:f>Sheet1!$E$22:$E$35</c:f>
              <c:numCache>
                <c:formatCode>0%</c:formatCode>
                <c:ptCount val="14"/>
                <c:pt idx="0">
                  <c:v>-1</c:v>
                </c:pt>
                <c:pt idx="1">
                  <c:v>-1</c:v>
                </c:pt>
                <c:pt idx="2">
                  <c:v>-1</c:v>
                </c:pt>
                <c:pt idx="3">
                  <c:v>-1</c:v>
                </c:pt>
                <c:pt idx="4">
                  <c:v>-1</c:v>
                </c:pt>
                <c:pt idx="5">
                  <c:v>-1</c:v>
                </c:pt>
                <c:pt idx="6">
                  <c:v>-1</c:v>
                </c:pt>
                <c:pt idx="7">
                  <c:v>-1</c:v>
                </c:pt>
                <c:pt idx="8">
                  <c:v>-1</c:v>
                </c:pt>
                <c:pt idx="9">
                  <c:v>-1</c:v>
                </c:pt>
                <c:pt idx="10">
                  <c:v>-1</c:v>
                </c:pt>
                <c:pt idx="11">
                  <c:v>-1</c:v>
                </c:pt>
                <c:pt idx="12">
                  <c:v>-1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9B0-4B46-BDF9-2CB9CC6DD6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26379167"/>
        <c:axId val="926387807"/>
      </c:lineChart>
      <c:dateAx>
        <c:axId val="926379167"/>
        <c:scaling>
          <c:orientation val="minMax"/>
        </c:scaling>
        <c:delete val="0"/>
        <c:axPos val="b"/>
        <c:numFmt formatCode="mmm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6387807"/>
        <c:crosses val="autoZero"/>
        <c:auto val="1"/>
        <c:lblOffset val="100"/>
        <c:baseTimeUnit val="months"/>
      </c:dateAx>
      <c:valAx>
        <c:axId val="926387807"/>
        <c:scaling>
          <c:orientation val="minMax"/>
          <c:max val="0.25"/>
          <c:min val="-2"/>
        </c:scaling>
        <c:delete val="0"/>
        <c:axPos val="l"/>
        <c:majorGridlines>
          <c:spPr>
            <a:ln w="3175" cap="flat" cmpd="sng" algn="ctr">
              <a:solidFill>
                <a:schemeClr val="tx1">
                  <a:alpha val="50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000" b="1" dirty="0">
                    <a:solidFill>
                      <a:schemeClr val="tx2"/>
                    </a:solidFill>
                  </a:rPr>
                  <a:t>Working </a:t>
                </a:r>
              </a:p>
              <a:p>
                <a:pPr>
                  <a:defRPr b="1">
                    <a:solidFill>
                      <a:schemeClr val="tx2"/>
                    </a:solidFill>
                  </a:defRPr>
                </a:pPr>
                <a:r>
                  <a:rPr lang="en-GB" sz="1000" b="1" dirty="0">
                    <a:solidFill>
                      <a:schemeClr val="tx2"/>
                    </a:solidFill>
                  </a:rPr>
                  <a:t>Capital </a:t>
                </a:r>
              </a:p>
              <a:p>
                <a:pPr>
                  <a:defRPr b="1">
                    <a:solidFill>
                      <a:schemeClr val="tx2"/>
                    </a:solidFill>
                  </a:defRPr>
                </a:pPr>
                <a:r>
                  <a:rPr lang="en-GB" sz="1000" b="1" dirty="0">
                    <a:solidFill>
                      <a:schemeClr val="tx2"/>
                    </a:solidFill>
                  </a:rPr>
                  <a:t>Facility </a:t>
                </a:r>
              </a:p>
              <a:p>
                <a:pPr>
                  <a:defRPr b="1">
                    <a:solidFill>
                      <a:schemeClr val="tx2"/>
                    </a:solidFill>
                  </a:defRPr>
                </a:pPr>
                <a:r>
                  <a:rPr lang="en-GB" sz="1000" b="1" dirty="0">
                    <a:solidFill>
                      <a:schemeClr val="tx2"/>
                    </a:solidFill>
                  </a:rPr>
                  <a:t>utilisation </a:t>
                </a:r>
              </a:p>
              <a:p>
                <a:pPr>
                  <a:defRPr b="1">
                    <a:solidFill>
                      <a:schemeClr val="tx2"/>
                    </a:solidFill>
                  </a:defRPr>
                </a:pPr>
                <a:r>
                  <a:rPr lang="en-GB" sz="1000" b="1" dirty="0">
                    <a:solidFill>
                      <a:schemeClr val="tx2"/>
                    </a:solidFill>
                  </a:rPr>
                  <a:t>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6379167"/>
        <c:crosses val="autoZero"/>
        <c:crossBetween val="between"/>
        <c:majorUnit val="0.25"/>
      </c:valAx>
      <c:spPr>
        <a:solidFill>
          <a:schemeClr val="bg1">
            <a:lumMod val="95000"/>
            <a:alpha val="50000"/>
          </a:schemeClr>
        </a:solidFill>
        <a:ln>
          <a:noFill/>
        </a:ln>
        <a:effectLst/>
      </c:spPr>
    </c:plotArea>
    <c:legend>
      <c:legendPos val="b"/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411643689439234"/>
          <c:y val="0.10059707824242148"/>
          <c:w val="0.78797689950670158"/>
          <c:h val="0.68775545576237562"/>
        </c:manualLayout>
      </c:layout>
      <c:lineChart>
        <c:grouping val="standard"/>
        <c:varyColors val="0"/>
        <c:ser>
          <c:idx val="0"/>
          <c:order val="0"/>
          <c:tx>
            <c:strRef>
              <c:f>'Sheet1 (2)'!$C$21</c:f>
              <c:strCache>
                <c:ptCount val="1"/>
                <c:pt idx="0">
                  <c:v>Original recovery position</c:v>
                </c:pt>
              </c:strCache>
            </c:strRef>
          </c:tx>
          <c:spPr>
            <a:ln w="19050" cap="rnd">
              <a:solidFill>
                <a:schemeClr val="accent5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'Sheet1 (2)'!$B$22:$B$34</c:f>
              <c:numCache>
                <c:formatCode>mmm\-yy</c:formatCode>
                <c:ptCount val="13"/>
                <c:pt idx="0">
                  <c:v>46113</c:v>
                </c:pt>
                <c:pt idx="1">
                  <c:v>46143</c:v>
                </c:pt>
                <c:pt idx="2">
                  <c:v>46174</c:v>
                </c:pt>
                <c:pt idx="3">
                  <c:v>46204</c:v>
                </c:pt>
                <c:pt idx="4">
                  <c:v>46235</c:v>
                </c:pt>
                <c:pt idx="5">
                  <c:v>46266</c:v>
                </c:pt>
                <c:pt idx="6">
                  <c:v>46296</c:v>
                </c:pt>
                <c:pt idx="7">
                  <c:v>46327</c:v>
                </c:pt>
                <c:pt idx="8">
                  <c:v>46357</c:v>
                </c:pt>
                <c:pt idx="9">
                  <c:v>46388</c:v>
                </c:pt>
                <c:pt idx="10">
                  <c:v>46419</c:v>
                </c:pt>
                <c:pt idx="11">
                  <c:v>46447</c:v>
                </c:pt>
                <c:pt idx="12">
                  <c:v>46478</c:v>
                </c:pt>
              </c:numCache>
            </c:numRef>
          </c:cat>
          <c:val>
            <c:numRef>
              <c:f>'Sheet1 (2)'!$C$22:$C$34</c:f>
              <c:numCache>
                <c:formatCode>0%</c:formatCode>
                <c:ptCount val="13"/>
                <c:pt idx="0">
                  <c:v>0.16666666666666666</c:v>
                </c:pt>
                <c:pt idx="1">
                  <c:v>0.13333333333333333</c:v>
                </c:pt>
                <c:pt idx="2">
                  <c:v>0.1</c:v>
                </c:pt>
                <c:pt idx="3">
                  <c:v>6.6666666666666666E-2</c:v>
                </c:pt>
                <c:pt idx="4">
                  <c:v>3.3333333333333333E-2</c:v>
                </c:pt>
                <c:pt idx="5">
                  <c:v>-0.16666666666666666</c:v>
                </c:pt>
                <c:pt idx="6">
                  <c:v>-0.33333333333333331</c:v>
                </c:pt>
                <c:pt idx="7">
                  <c:v>-0.6</c:v>
                </c:pt>
                <c:pt idx="8">
                  <c:v>-0.8666666666666667</c:v>
                </c:pt>
                <c:pt idx="9">
                  <c:v>-1.0066666666666666</c:v>
                </c:pt>
                <c:pt idx="10">
                  <c:v>-1.34</c:v>
                </c:pt>
                <c:pt idx="11">
                  <c:v>-1.6733333333333333</c:v>
                </c:pt>
                <c:pt idx="12">
                  <c:v>-2.0066666666666668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9B0-4B46-BDF9-2CB9CC6DD624}"/>
            </c:ext>
          </c:extLst>
        </c:ser>
        <c:ser>
          <c:idx val="1"/>
          <c:order val="1"/>
          <c:tx>
            <c:strRef>
              <c:f>'Sheet1 (2)'!$D$21</c:f>
              <c:strCache>
                <c:ptCount val="1"/>
                <c:pt idx="0">
                  <c:v>Adjusted recovery position with Working Capital Facility utilisation floor</c:v>
                </c:pt>
              </c:strCache>
            </c:strRef>
          </c:tx>
          <c:spPr>
            <a:ln w="25400" cap="rnd">
              <a:solidFill>
                <a:srgbClr val="FFC000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'Sheet1 (2)'!$B$22:$B$34</c:f>
              <c:numCache>
                <c:formatCode>mmm\-yy</c:formatCode>
                <c:ptCount val="13"/>
                <c:pt idx="0">
                  <c:v>46113</c:v>
                </c:pt>
                <c:pt idx="1">
                  <c:v>46143</c:v>
                </c:pt>
                <c:pt idx="2">
                  <c:v>46174</c:v>
                </c:pt>
                <c:pt idx="3">
                  <c:v>46204</c:v>
                </c:pt>
                <c:pt idx="4">
                  <c:v>46235</c:v>
                </c:pt>
                <c:pt idx="5">
                  <c:v>46266</c:v>
                </c:pt>
                <c:pt idx="6">
                  <c:v>46296</c:v>
                </c:pt>
                <c:pt idx="7">
                  <c:v>46327</c:v>
                </c:pt>
                <c:pt idx="8">
                  <c:v>46357</c:v>
                </c:pt>
                <c:pt idx="9">
                  <c:v>46388</c:v>
                </c:pt>
                <c:pt idx="10">
                  <c:v>46419</c:v>
                </c:pt>
                <c:pt idx="11">
                  <c:v>46447</c:v>
                </c:pt>
                <c:pt idx="12">
                  <c:v>46478</c:v>
                </c:pt>
              </c:numCache>
            </c:numRef>
          </c:cat>
          <c:val>
            <c:numRef>
              <c:f>'Sheet1 (2)'!$D$22:$D$34</c:f>
              <c:numCache>
                <c:formatCode>General</c:formatCode>
                <c:ptCount val="13"/>
                <c:pt idx="9" formatCode="0%">
                  <c:v>-1.0066666666666666</c:v>
                </c:pt>
                <c:pt idx="10" formatCode="0%">
                  <c:v>-0.93333333333333335</c:v>
                </c:pt>
                <c:pt idx="11" formatCode="0%">
                  <c:v>-0.83333333333333337</c:v>
                </c:pt>
                <c:pt idx="12" formatCode="0%">
                  <c:v>-0.75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9B0-4B46-BDF9-2CB9CC6DD624}"/>
            </c:ext>
          </c:extLst>
        </c:ser>
        <c:ser>
          <c:idx val="2"/>
          <c:order val="2"/>
          <c:tx>
            <c:strRef>
              <c:f>'Sheet1 (2)'!$E$21</c:f>
              <c:strCache>
                <c:ptCount val="1"/>
                <c:pt idx="0">
                  <c:v>Working Capital Facility threshold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'Sheet1 (2)'!$B$22:$B$34</c:f>
              <c:numCache>
                <c:formatCode>mmm\-yy</c:formatCode>
                <c:ptCount val="13"/>
                <c:pt idx="0">
                  <c:v>46113</c:v>
                </c:pt>
                <c:pt idx="1">
                  <c:v>46143</c:v>
                </c:pt>
                <c:pt idx="2">
                  <c:v>46174</c:v>
                </c:pt>
                <c:pt idx="3">
                  <c:v>46204</c:v>
                </c:pt>
                <c:pt idx="4">
                  <c:v>46235</c:v>
                </c:pt>
                <c:pt idx="5">
                  <c:v>46266</c:v>
                </c:pt>
                <c:pt idx="6">
                  <c:v>46296</c:v>
                </c:pt>
                <c:pt idx="7">
                  <c:v>46327</c:v>
                </c:pt>
                <c:pt idx="8">
                  <c:v>46357</c:v>
                </c:pt>
                <c:pt idx="9">
                  <c:v>46388</c:v>
                </c:pt>
                <c:pt idx="10">
                  <c:v>46419</c:v>
                </c:pt>
                <c:pt idx="11">
                  <c:v>46447</c:v>
                </c:pt>
                <c:pt idx="12">
                  <c:v>46478</c:v>
                </c:pt>
              </c:numCache>
            </c:numRef>
          </c:cat>
          <c:val>
            <c:numRef>
              <c:f>'Sheet1 (2)'!$E$22:$E$34</c:f>
              <c:numCache>
                <c:formatCode>0%</c:formatCode>
                <c:ptCount val="13"/>
                <c:pt idx="0">
                  <c:v>-1</c:v>
                </c:pt>
                <c:pt idx="1">
                  <c:v>-1</c:v>
                </c:pt>
                <c:pt idx="2">
                  <c:v>-1</c:v>
                </c:pt>
                <c:pt idx="3">
                  <c:v>-1</c:v>
                </c:pt>
                <c:pt idx="4">
                  <c:v>-1</c:v>
                </c:pt>
                <c:pt idx="5">
                  <c:v>-1</c:v>
                </c:pt>
                <c:pt idx="6">
                  <c:v>-1</c:v>
                </c:pt>
                <c:pt idx="7">
                  <c:v>-1</c:v>
                </c:pt>
                <c:pt idx="8">
                  <c:v>-1</c:v>
                </c:pt>
                <c:pt idx="9">
                  <c:v>-1</c:v>
                </c:pt>
                <c:pt idx="10">
                  <c:v>-1</c:v>
                </c:pt>
                <c:pt idx="11">
                  <c:v>-1</c:v>
                </c:pt>
                <c:pt idx="12">
                  <c:v>-1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9B0-4B46-BDF9-2CB9CC6DD6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26379167"/>
        <c:axId val="926387807"/>
      </c:lineChart>
      <c:dateAx>
        <c:axId val="926379167"/>
        <c:scaling>
          <c:orientation val="minMax"/>
        </c:scaling>
        <c:delete val="0"/>
        <c:axPos val="b"/>
        <c:numFmt formatCode="mmm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6387807"/>
        <c:crosses val="autoZero"/>
        <c:auto val="1"/>
        <c:lblOffset val="100"/>
        <c:baseTimeUnit val="months"/>
      </c:dateAx>
      <c:valAx>
        <c:axId val="926387807"/>
        <c:scaling>
          <c:orientation val="minMax"/>
          <c:max val="0.25"/>
          <c:min val="-2"/>
        </c:scaling>
        <c:delete val="0"/>
        <c:axPos val="l"/>
        <c:majorGridlines>
          <c:spPr>
            <a:ln w="3175" cap="flat" cmpd="sng" algn="ctr">
              <a:solidFill>
                <a:schemeClr val="tx1">
                  <a:alpha val="50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000" b="1" dirty="0">
                    <a:solidFill>
                      <a:schemeClr val="tx2"/>
                    </a:solidFill>
                  </a:rPr>
                  <a:t>Working </a:t>
                </a:r>
              </a:p>
              <a:p>
                <a:pPr>
                  <a:defRPr b="1">
                    <a:solidFill>
                      <a:schemeClr val="tx2"/>
                    </a:solidFill>
                  </a:defRPr>
                </a:pPr>
                <a:r>
                  <a:rPr lang="en-GB" sz="1000" b="1" dirty="0">
                    <a:solidFill>
                      <a:schemeClr val="tx2"/>
                    </a:solidFill>
                  </a:rPr>
                  <a:t>Capital </a:t>
                </a:r>
              </a:p>
              <a:p>
                <a:pPr>
                  <a:defRPr b="1">
                    <a:solidFill>
                      <a:schemeClr val="tx2"/>
                    </a:solidFill>
                  </a:defRPr>
                </a:pPr>
                <a:r>
                  <a:rPr lang="en-GB" sz="1000" b="1" dirty="0">
                    <a:solidFill>
                      <a:schemeClr val="tx2"/>
                    </a:solidFill>
                  </a:rPr>
                  <a:t>Facility </a:t>
                </a:r>
              </a:p>
              <a:p>
                <a:pPr>
                  <a:defRPr b="1">
                    <a:solidFill>
                      <a:schemeClr val="tx2"/>
                    </a:solidFill>
                  </a:defRPr>
                </a:pPr>
                <a:r>
                  <a:rPr lang="en-GB" sz="1000" b="1" dirty="0">
                    <a:solidFill>
                      <a:schemeClr val="tx2"/>
                    </a:solidFill>
                  </a:rPr>
                  <a:t>utilisation </a:t>
                </a:r>
              </a:p>
              <a:p>
                <a:pPr>
                  <a:defRPr b="1">
                    <a:solidFill>
                      <a:schemeClr val="tx2"/>
                    </a:solidFill>
                  </a:defRPr>
                </a:pPr>
                <a:r>
                  <a:rPr lang="en-GB" sz="1000" b="1" dirty="0">
                    <a:solidFill>
                      <a:schemeClr val="tx2"/>
                    </a:solidFill>
                  </a:rPr>
                  <a:t>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6379167"/>
        <c:crosses val="autoZero"/>
        <c:crossBetween val="between"/>
        <c:majorUnit val="0.25"/>
      </c:valAx>
      <c:spPr>
        <a:solidFill>
          <a:schemeClr val="bg1">
            <a:lumMod val="95000"/>
            <a:alpha val="50000"/>
          </a:schemeClr>
        </a:solidFill>
        <a:ln>
          <a:noFill/>
        </a:ln>
        <a:effectLst/>
      </c:spPr>
    </c:plotArea>
    <c:legend>
      <c:legendPos val="b"/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0.12953</cdr:x>
      <cdr:y>0.07546</cdr:y>
    </cdr:from>
    <cdr:to>
      <cdr:x>0.1866</cdr:x>
      <cdr:y>0.12748</cdr:y>
    </cdr:to>
    <cdr:sp macro="" textlink="">
      <cdr:nvSpPr>
        <cdr:cNvPr id="2" name="Rectangle 1">
          <a:extLst xmlns:a="http://schemas.openxmlformats.org/drawingml/2006/main">
            <a:ext uri="{FF2B5EF4-FFF2-40B4-BE49-F238E27FC236}">
              <a16:creationId xmlns:a16="http://schemas.microsoft.com/office/drawing/2014/main" id="{0A7F716F-C90D-C8AB-C275-C897EB7CA58F}"/>
            </a:ext>
          </a:extLst>
        </cdr:cNvPr>
        <cdr:cNvSpPr/>
      </cdr:nvSpPr>
      <cdr:spPr>
        <a:xfrm xmlns:a="http://schemas.openxmlformats.org/drawingml/2006/main">
          <a:off x="1010504" y="369610"/>
          <a:ext cx="445269" cy="254849"/>
        </a:xfrm>
        <a:prstGeom xmlns:a="http://schemas.openxmlformats.org/drawingml/2006/main" prst="rect">
          <a:avLst/>
        </a:prstGeom>
        <a:solidFill xmlns:a="http://schemas.openxmlformats.org/drawingml/2006/main">
          <a:schemeClr val="bg2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GB" kern="12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0.12953</cdr:x>
      <cdr:y>0.07546</cdr:y>
    </cdr:from>
    <cdr:to>
      <cdr:x>0.1866</cdr:x>
      <cdr:y>0.12748</cdr:y>
    </cdr:to>
    <cdr:sp macro="" textlink="">
      <cdr:nvSpPr>
        <cdr:cNvPr id="2" name="Rectangle 1">
          <a:extLst xmlns:a="http://schemas.openxmlformats.org/drawingml/2006/main">
            <a:ext uri="{FF2B5EF4-FFF2-40B4-BE49-F238E27FC236}">
              <a16:creationId xmlns:a16="http://schemas.microsoft.com/office/drawing/2014/main" id="{0A7F716F-C90D-C8AB-C275-C897EB7CA58F}"/>
            </a:ext>
          </a:extLst>
        </cdr:cNvPr>
        <cdr:cNvSpPr/>
      </cdr:nvSpPr>
      <cdr:spPr>
        <a:xfrm xmlns:a="http://schemas.openxmlformats.org/drawingml/2006/main">
          <a:off x="1010504" y="369610"/>
          <a:ext cx="445269" cy="254849"/>
        </a:xfrm>
        <a:prstGeom xmlns:a="http://schemas.openxmlformats.org/drawingml/2006/main" prst="rect">
          <a:avLst/>
        </a:prstGeom>
        <a:solidFill xmlns:a="http://schemas.openxmlformats.org/drawingml/2006/main">
          <a:schemeClr val="bg2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GB" kern="120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B470C-B7B2-CA4E-9729-A2B3B24B3FC2}" type="datetimeFigureOut">
              <a:rPr lang="en-GB" smtClean="0"/>
              <a:t>15/05/2026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724D8A-03DD-E847-ACD7-7777DB6FE8A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0890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24D8A-03DD-E847-ACD7-7777DB6FE8A0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7410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DD2328-A220-08CE-D083-FB309C5AD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A2501D-DFD6-B148-A702-F873FAE4B3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38F229-C4F7-1900-C0CD-383892EBA8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8B8372-BB65-92DA-F2C6-69E79DA4DA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24D8A-03DD-E847-ACD7-7777DB6FE8A0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4532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2BACB9-F9E5-7FAD-F528-5B8ABCE63C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6020A3-2310-3105-0EA8-1FEA5A6D91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C7A472-9801-1BE6-8FB0-415514ABD5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0FE786-B00C-A4CA-F4F5-D394A4E1DB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24D8A-03DD-E847-ACD7-7777DB6FE8A0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8323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6B358A-ADBC-907E-F0F6-927F780F2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0FB16C-A5EB-DCFA-86FE-C8CDF9ADD4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B29F3C-6DF0-665F-46F1-B72F571E82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DDE338-BB2D-E774-6ACF-401E7B1914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24D8A-03DD-E847-ACD7-7777DB6FE8A0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73629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C9159D-5AC1-A3E9-6BF6-B8D28088B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0F2209-FB25-D1E1-44A9-15915FE056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4FCCDF-2B93-C591-92B8-DEF05456FE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9207EF-479A-7AA9-41D5-1ABC89E86B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24D8A-03DD-E847-ACD7-7777DB6FE8A0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4487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250AD-6B93-AF89-AA30-A0169618A5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6469CA-3C04-574F-1202-8EE822886C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7EAC4E-3F76-DCFC-DD71-C162B0AABE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F9833B-63AC-9398-39FF-8F37EBDB37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24D8A-03DD-E847-ACD7-7777DB6FE8A0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13982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AFD327-3BA0-0494-FA9A-95C42FA1D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209007-A555-14B4-D91E-CD5BD2D380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93F0EA-738F-F110-1FDD-516369A3B3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BD9A8-B906-90DA-CD99-F73A1B3386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24D8A-03DD-E847-ACD7-7777DB6FE8A0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1093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eneral Content 6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20BF229-D0CC-FD1A-14C8-905A5154550C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14ADC8-D117-EDE1-1A82-CE00B9A98199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Slide Number Placeholder 1">
            <a:extLst>
              <a:ext uri="{FF2B5EF4-FFF2-40B4-BE49-F238E27FC236}">
                <a16:creationId xmlns:a16="http://schemas.microsoft.com/office/drawing/2014/main" id="{3986A42A-CCD5-2CDA-C6BC-1F7F6E0839B1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11" name="Picture 10" descr="A blue and purple background&#10;&#10;Description automatically generated">
            <a:extLst>
              <a:ext uri="{FF2B5EF4-FFF2-40B4-BE49-F238E27FC236}">
                <a16:creationId xmlns:a16="http://schemas.microsoft.com/office/drawing/2014/main" id="{89FBE96A-C3CA-18A3-4394-AD715C274B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45463" y="1775481"/>
            <a:ext cx="3903592" cy="289735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796883-7ACD-2627-13E3-37606EAA4076}"/>
              </a:ext>
            </a:extLst>
          </p:cNvPr>
          <p:cNvSpPr txBox="1"/>
          <p:nvPr userDrawn="1"/>
        </p:nvSpPr>
        <p:spPr>
          <a:xfrm>
            <a:off x="1282082" y="6411600"/>
            <a:ext cx="5602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entrica Headline" pitchFamily="2" charset="77"/>
              </a:rPr>
              <a:t>Energising a greener, fairer future </a:t>
            </a:r>
          </a:p>
        </p:txBody>
      </p:sp>
      <p:pic>
        <p:nvPicPr>
          <p:cNvPr id="7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FF7FADFE-996A-A512-E605-DE682B20844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2058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FD62D97-BC24-1F55-BBDE-0A8DD3B588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945" y="6273492"/>
            <a:ext cx="684000" cy="266145"/>
          </a:xfrm>
          <a:prstGeom prst="rect">
            <a:avLst/>
          </a:prstGeom>
        </p:spPr>
      </p:pic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31488409-112D-A337-9918-EA4DBA48B2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0298" y="3759041"/>
            <a:ext cx="4223265" cy="95410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, </a:t>
            </a:r>
            <a:r>
              <a:rPr lang="en-GB" err="1"/>
              <a:t>sed</a:t>
            </a:r>
            <a:r>
              <a:rPr lang="en-GB"/>
              <a:t> do </a:t>
            </a:r>
            <a:r>
              <a:rPr lang="en-GB" err="1"/>
              <a:t>eiusmod</a:t>
            </a:r>
            <a:r>
              <a:rPr lang="en-GB"/>
              <a:t> </a:t>
            </a:r>
            <a:r>
              <a:rPr lang="en-GB" err="1"/>
              <a:t>tempor</a:t>
            </a:r>
            <a:r>
              <a:rPr lang="en-GB"/>
              <a:t> </a:t>
            </a:r>
            <a:r>
              <a:rPr lang="en-GB" err="1"/>
              <a:t>incididunt</a:t>
            </a:r>
            <a:r>
              <a:rPr lang="en-GB"/>
              <a:t> </a:t>
            </a:r>
            <a:r>
              <a:rPr lang="en-GB" err="1"/>
              <a:t>ut</a:t>
            </a:r>
            <a:r>
              <a:rPr lang="en-GB"/>
              <a:t> labore et dolore magna </a:t>
            </a:r>
            <a:r>
              <a:rPr lang="en-GB" err="1"/>
              <a:t>aliqua</a:t>
            </a:r>
            <a:r>
              <a:rPr lang="en-GB"/>
              <a:t>.</a:t>
            </a: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D808D7B2-5D8E-244B-28CD-B9850A6536C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61509C5-BC62-DFDB-69E6-7068FF4985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C7DFC51B-CBF1-2B89-9233-38947ADE5F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62C4A4E-169B-9B1F-9590-75EF86703E68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03F9DCB7-B8F2-585C-8E7D-A910B5E13F2E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Slide Number Placeholder 1">
            <a:extLst>
              <a:ext uri="{FF2B5EF4-FFF2-40B4-BE49-F238E27FC236}">
                <a16:creationId xmlns:a16="http://schemas.microsoft.com/office/drawing/2014/main" id="{8B021A13-AD09-9C04-7462-2CF5780A2ACA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9" name="Picture Placeholder 17">
            <a:extLst>
              <a:ext uri="{FF2B5EF4-FFF2-40B4-BE49-F238E27FC236}">
                <a16:creationId xmlns:a16="http://schemas.microsoft.com/office/drawing/2014/main" id="{9B9F71E1-8EC3-234A-9818-748AE762B54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93677" y="0"/>
            <a:ext cx="5998323" cy="6334537"/>
          </a:xfrm>
          <a:custGeom>
            <a:avLst/>
            <a:gdLst>
              <a:gd name="connsiteX0" fmla="*/ 0 w 5998323"/>
              <a:gd name="connsiteY0" fmla="*/ 0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0 w 5998323"/>
              <a:gd name="connsiteY4" fmla="*/ 0 h 6334537"/>
              <a:gd name="connsiteX0" fmla="*/ 1212350 w 5998323"/>
              <a:gd name="connsiteY0" fmla="*/ 10274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12350 w 5998323"/>
              <a:gd name="connsiteY4" fmla="*/ 10274 h 6334537"/>
              <a:gd name="connsiteX0" fmla="*/ 1209073 w 5998323"/>
              <a:gd name="connsiteY0" fmla="*/ 3719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09073 w 5998323"/>
              <a:gd name="connsiteY4" fmla="*/ 3719 h 633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8323" h="6334537">
                <a:moveTo>
                  <a:pt x="1209073" y="3719"/>
                </a:moveTo>
                <a:lnTo>
                  <a:pt x="5998323" y="0"/>
                </a:lnTo>
                <a:lnTo>
                  <a:pt x="5998323" y="6334537"/>
                </a:lnTo>
                <a:lnTo>
                  <a:pt x="0" y="6334537"/>
                </a:lnTo>
                <a:lnTo>
                  <a:pt x="1209073" y="3719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E93F06F0-12B2-9D10-64B1-869D79962985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50298" y="2199916"/>
            <a:ext cx="4223265" cy="13942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8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Centrica has a role at every step of the every transition, When it comes to energy, we make it, store it, move it, sell it and mend it. </a:t>
            </a:r>
          </a:p>
        </p:txBody>
      </p:sp>
      <p:pic>
        <p:nvPicPr>
          <p:cNvPr id="8" name="Picture 7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98D035E5-D17D-3BE2-6937-1CA2829E1CE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896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50F77F-9D79-FB74-B03B-24C06119C9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945" y="6273492"/>
            <a:ext cx="684000" cy="266145"/>
          </a:xfrm>
          <a:prstGeom prst="rect">
            <a:avLst/>
          </a:prstGeom>
        </p:spPr>
      </p:pic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2855F2C-156D-8D6E-A8AA-263669C646E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0298" y="3854737"/>
            <a:ext cx="5215038" cy="164044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endParaRPr lang="en-GB"/>
          </a:p>
          <a:p>
            <a:pPr lvl="0"/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, </a:t>
            </a:r>
            <a:r>
              <a:rPr lang="en-GB" err="1"/>
              <a:t>sed</a:t>
            </a:r>
            <a:r>
              <a:rPr lang="en-GB"/>
              <a:t> do </a:t>
            </a:r>
            <a:r>
              <a:rPr lang="en-GB" err="1"/>
              <a:t>eiusmod</a:t>
            </a:r>
            <a:r>
              <a:rPr lang="en-GB"/>
              <a:t> </a:t>
            </a:r>
            <a:r>
              <a:rPr lang="en-GB" err="1"/>
              <a:t>tempor</a:t>
            </a:r>
            <a:r>
              <a:rPr lang="en-GB"/>
              <a:t> </a:t>
            </a:r>
            <a:r>
              <a:rPr lang="en-GB" err="1"/>
              <a:t>incididunt</a:t>
            </a:r>
            <a:r>
              <a:rPr lang="en-GB"/>
              <a:t> </a:t>
            </a:r>
            <a:r>
              <a:rPr lang="en-GB" err="1"/>
              <a:t>ut</a:t>
            </a:r>
            <a:r>
              <a:rPr lang="en-GB"/>
              <a:t> labore et dolore magna </a:t>
            </a:r>
            <a:r>
              <a:rPr lang="en-GB" err="1"/>
              <a:t>aliqua</a:t>
            </a:r>
            <a:r>
              <a:rPr lang="en-GB"/>
              <a:t>. </a:t>
            </a:r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  <a:p>
            <a:pPr lvl="0"/>
            <a:r>
              <a:rPr lang="en-GB"/>
              <a:t>Duis </a:t>
            </a:r>
            <a:r>
              <a:rPr lang="en-GB" err="1"/>
              <a:t>aute</a:t>
            </a:r>
            <a:r>
              <a:rPr lang="en-GB"/>
              <a:t> </a:t>
            </a:r>
            <a:r>
              <a:rPr lang="en-GB" err="1"/>
              <a:t>irure</a:t>
            </a:r>
            <a:r>
              <a:rPr lang="en-GB"/>
              <a:t> </a:t>
            </a:r>
            <a:r>
              <a:rPr lang="en-GB" err="1"/>
              <a:t>dolor</a:t>
            </a:r>
            <a:r>
              <a:rPr lang="en-GB"/>
              <a:t> in </a:t>
            </a:r>
            <a:r>
              <a:rPr lang="en-GB" err="1"/>
              <a:t>reprehenderit</a:t>
            </a:r>
            <a:r>
              <a:rPr lang="en-GB"/>
              <a:t> in </a:t>
            </a:r>
            <a:r>
              <a:rPr lang="en-GB" err="1"/>
              <a:t>voluptate</a:t>
            </a:r>
            <a:r>
              <a:rPr lang="en-GB"/>
              <a:t> </a:t>
            </a:r>
            <a:r>
              <a:rPr lang="en-GB" err="1"/>
              <a:t>velit</a:t>
            </a:r>
            <a:r>
              <a:rPr lang="en-GB"/>
              <a:t> </a:t>
            </a:r>
            <a:r>
              <a:rPr lang="en-GB" err="1"/>
              <a:t>esse</a:t>
            </a:r>
            <a:r>
              <a:rPr lang="en-GB"/>
              <a:t> </a:t>
            </a:r>
            <a:r>
              <a:rPr lang="en-GB" err="1"/>
              <a:t>cillum</a:t>
            </a:r>
            <a:r>
              <a:rPr lang="en-GB"/>
              <a:t> dolore </a:t>
            </a:r>
            <a:r>
              <a:rPr lang="en-GB" err="1"/>
              <a:t>eu</a:t>
            </a:r>
            <a:r>
              <a:rPr lang="en-GB"/>
              <a:t> </a:t>
            </a:r>
            <a:r>
              <a:rPr lang="en-GB" err="1"/>
              <a:t>fugiat</a:t>
            </a:r>
            <a:r>
              <a:rPr lang="en-GB"/>
              <a:t> </a:t>
            </a:r>
            <a:r>
              <a:rPr lang="en-GB" err="1"/>
              <a:t>nulla</a:t>
            </a:r>
            <a:r>
              <a:rPr lang="en-GB"/>
              <a:t> </a:t>
            </a:r>
            <a:r>
              <a:rPr lang="en-GB" err="1"/>
              <a:t>pariatur</a:t>
            </a:r>
            <a:r>
              <a:rPr lang="en-GB"/>
              <a:t>.</a:t>
            </a: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E7FDB389-EF7D-1CA3-51A1-4C7E3A4AC80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3F179D68-4DC1-3182-ABA5-BA8F1971FA2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34D70EF-7D3F-68AD-A83D-4A9C8E277051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29C12B30-30D6-1318-CCF1-DE6B59885C6A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Slide Number Placeholder 1">
            <a:extLst>
              <a:ext uri="{FF2B5EF4-FFF2-40B4-BE49-F238E27FC236}">
                <a16:creationId xmlns:a16="http://schemas.microsoft.com/office/drawing/2014/main" id="{9E92B807-E013-C16D-5DDF-DD4CEBC07294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B35E033-A373-662E-4D8C-C31A55B643D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C7983005-159D-4973-D6CE-13233A30FBB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93677" y="0"/>
            <a:ext cx="5998323" cy="6334537"/>
          </a:xfrm>
          <a:custGeom>
            <a:avLst/>
            <a:gdLst>
              <a:gd name="connsiteX0" fmla="*/ 0 w 5998323"/>
              <a:gd name="connsiteY0" fmla="*/ 0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0 w 5998323"/>
              <a:gd name="connsiteY4" fmla="*/ 0 h 6334537"/>
              <a:gd name="connsiteX0" fmla="*/ 1212350 w 5998323"/>
              <a:gd name="connsiteY0" fmla="*/ 10274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12350 w 5998323"/>
              <a:gd name="connsiteY4" fmla="*/ 10274 h 6334537"/>
              <a:gd name="connsiteX0" fmla="*/ 1209073 w 5998323"/>
              <a:gd name="connsiteY0" fmla="*/ 3719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09073 w 5998323"/>
              <a:gd name="connsiteY4" fmla="*/ 3719 h 633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8323" h="6334537">
                <a:moveTo>
                  <a:pt x="1209073" y="3719"/>
                </a:moveTo>
                <a:lnTo>
                  <a:pt x="5998323" y="0"/>
                </a:lnTo>
                <a:lnTo>
                  <a:pt x="5998323" y="6334537"/>
                </a:lnTo>
                <a:lnTo>
                  <a:pt x="0" y="6334537"/>
                </a:lnTo>
                <a:lnTo>
                  <a:pt x="1209073" y="3719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6509653A-53CA-69D7-8A93-5181A2630BA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50298" y="2199916"/>
            <a:ext cx="4223265" cy="13942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8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Centrica has a role at every step of the every transition, When it comes to energy, we make it, store it, move it, sell it and mend it. </a:t>
            </a:r>
          </a:p>
        </p:txBody>
      </p:sp>
      <p:pic>
        <p:nvPicPr>
          <p:cNvPr id="7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9B50A94F-369D-1E24-D3CB-E54CB695568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373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eneral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FD62D97-BC24-1F55-BBDE-0A8DD3B588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945" y="6273492"/>
            <a:ext cx="684000" cy="266145"/>
          </a:xfrm>
          <a:prstGeom prst="rect">
            <a:avLst/>
          </a:prstGeom>
        </p:spPr>
      </p:pic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31488409-112D-A337-9918-EA4DBA48B2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0298" y="3759041"/>
            <a:ext cx="5255415" cy="184050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 Vestibulum </a:t>
            </a:r>
            <a:r>
              <a:rPr lang="en-GB" err="1"/>
              <a:t>dapibus</a:t>
            </a:r>
            <a:r>
              <a:rPr lang="en-GB"/>
              <a:t> </a:t>
            </a:r>
            <a:r>
              <a:rPr lang="en-GB" err="1"/>
              <a:t>risus</a:t>
            </a:r>
            <a:r>
              <a:rPr lang="en-GB"/>
              <a:t> eros,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finibus</a:t>
            </a:r>
            <a:r>
              <a:rPr lang="en-GB"/>
              <a:t> ex </a:t>
            </a:r>
            <a:r>
              <a:rPr lang="en-GB" err="1"/>
              <a:t>molestie</a:t>
            </a:r>
            <a:r>
              <a:rPr lang="en-GB"/>
              <a:t> vel. </a:t>
            </a:r>
            <a:r>
              <a:rPr lang="en-GB" err="1"/>
              <a:t>Praesent</a:t>
            </a:r>
            <a:r>
              <a:rPr lang="en-GB"/>
              <a:t> lacinia </a:t>
            </a:r>
            <a:r>
              <a:rPr lang="en-GB" err="1"/>
              <a:t>nibh</a:t>
            </a:r>
            <a:r>
              <a:rPr lang="en-GB"/>
              <a:t> sem. </a:t>
            </a:r>
            <a:r>
              <a:rPr lang="en-GB" err="1"/>
              <a:t>Nulla</a:t>
            </a:r>
            <a:r>
              <a:rPr lang="en-GB"/>
              <a:t> </a:t>
            </a:r>
            <a:r>
              <a:rPr lang="en-GB" err="1"/>
              <a:t>sed</a:t>
            </a:r>
            <a:r>
              <a:rPr lang="en-GB"/>
              <a:t> </a:t>
            </a:r>
            <a:r>
              <a:rPr lang="en-GB" err="1"/>
              <a:t>viverra</a:t>
            </a:r>
            <a:r>
              <a:rPr lang="en-GB"/>
              <a:t> </a:t>
            </a:r>
            <a:r>
              <a:rPr lang="en-GB" err="1"/>
              <a:t>turpis</a:t>
            </a:r>
            <a:r>
              <a:rPr lang="en-GB"/>
              <a:t>. Sed </a:t>
            </a:r>
            <a:r>
              <a:rPr lang="en-GB" err="1"/>
              <a:t>finibus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 </a:t>
            </a:r>
            <a:r>
              <a:rPr lang="en-GB" err="1"/>
              <a:t>arcu</a:t>
            </a:r>
            <a:r>
              <a:rPr lang="en-GB"/>
              <a:t> </a:t>
            </a:r>
            <a:r>
              <a:rPr lang="en-GB" err="1"/>
              <a:t>eu</a:t>
            </a:r>
            <a:r>
              <a:rPr lang="en-GB"/>
              <a:t> </a:t>
            </a:r>
            <a:r>
              <a:rPr lang="en-GB" err="1"/>
              <a:t>iaculis</a:t>
            </a:r>
            <a:r>
              <a:rPr lang="en-GB"/>
              <a:t>. </a:t>
            </a:r>
            <a:r>
              <a:rPr lang="en-GB" err="1"/>
              <a:t>Fusce</a:t>
            </a:r>
            <a:r>
              <a:rPr lang="en-GB"/>
              <a:t> </a:t>
            </a:r>
            <a:r>
              <a:rPr lang="en-GB" err="1"/>
              <a:t>scelerisque</a:t>
            </a:r>
            <a:r>
              <a:rPr lang="en-GB"/>
              <a:t>, </a:t>
            </a:r>
            <a:r>
              <a:rPr lang="en-GB" err="1"/>
              <a:t>turpis</a:t>
            </a:r>
            <a:r>
              <a:rPr lang="en-GB"/>
              <a:t> </a:t>
            </a:r>
            <a:r>
              <a:rPr lang="en-GB" err="1"/>
              <a:t>vel</a:t>
            </a:r>
            <a:r>
              <a:rPr lang="en-GB"/>
              <a:t> </a:t>
            </a:r>
            <a:r>
              <a:rPr lang="en-GB" err="1"/>
              <a:t>dapibus</a:t>
            </a:r>
            <a:r>
              <a:rPr lang="en-GB"/>
              <a:t> </a:t>
            </a:r>
            <a:r>
              <a:rPr lang="en-GB" err="1"/>
              <a:t>bibendum</a:t>
            </a:r>
            <a:r>
              <a:rPr lang="en-GB"/>
              <a:t>, </a:t>
            </a:r>
            <a:r>
              <a:rPr lang="en-GB" err="1"/>
              <a:t>arcu</a:t>
            </a:r>
            <a:r>
              <a:rPr lang="en-GB"/>
              <a:t> </a:t>
            </a:r>
            <a:r>
              <a:rPr lang="en-GB" err="1"/>
              <a:t>nulla</a:t>
            </a:r>
            <a:r>
              <a:rPr lang="en-GB"/>
              <a:t> </a:t>
            </a:r>
            <a:r>
              <a:rPr lang="en-GB" err="1"/>
              <a:t>vulputate</a:t>
            </a:r>
            <a:r>
              <a:rPr lang="en-GB"/>
              <a:t> </a:t>
            </a:r>
            <a:r>
              <a:rPr lang="en-GB" err="1"/>
              <a:t>sem</a:t>
            </a:r>
            <a:r>
              <a:rPr lang="en-GB"/>
              <a:t>, at </a:t>
            </a:r>
            <a:r>
              <a:rPr lang="en-GB" err="1"/>
              <a:t>aliquet</a:t>
            </a:r>
            <a:r>
              <a:rPr lang="en-GB"/>
              <a:t> </a:t>
            </a:r>
            <a:r>
              <a:rPr lang="en-GB" err="1"/>
              <a:t>massa</a:t>
            </a:r>
            <a:r>
              <a:rPr lang="en-GB"/>
              <a:t> </a:t>
            </a:r>
            <a:r>
              <a:rPr lang="en-GB" err="1"/>
              <a:t>purus</a:t>
            </a:r>
            <a:r>
              <a:rPr lang="en-GB"/>
              <a:t> </a:t>
            </a:r>
            <a:r>
              <a:rPr lang="en-GB" err="1"/>
              <a:t>eu</a:t>
            </a:r>
            <a:r>
              <a:rPr lang="en-GB"/>
              <a:t> sem. </a:t>
            </a: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D808D7B2-5D8E-244B-28CD-B9850A6536C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61509C5-BC62-DFDB-69E6-7068FF4985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C7DFC51B-CBF1-2B89-9233-38947ADE5F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62C4A4E-169B-9B1F-9590-75EF86703E68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03F9DCB7-B8F2-585C-8E7D-A910B5E13F2E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Slide Number Placeholder 1">
            <a:extLst>
              <a:ext uri="{FF2B5EF4-FFF2-40B4-BE49-F238E27FC236}">
                <a16:creationId xmlns:a16="http://schemas.microsoft.com/office/drawing/2014/main" id="{8B021A13-AD09-9C04-7462-2CF5780A2ACA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A98DE56-39F0-EE83-3206-AA0A60DF79C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86286" y="2286139"/>
            <a:ext cx="5255415" cy="374153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 Vestibulum </a:t>
            </a:r>
            <a:r>
              <a:rPr lang="en-GB" err="1"/>
              <a:t>dapibus</a:t>
            </a:r>
            <a:r>
              <a:rPr lang="en-GB"/>
              <a:t> </a:t>
            </a:r>
            <a:r>
              <a:rPr lang="en-GB" err="1"/>
              <a:t>risus</a:t>
            </a:r>
            <a:r>
              <a:rPr lang="en-GB"/>
              <a:t> eros,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finibus</a:t>
            </a:r>
            <a:r>
              <a:rPr lang="en-GB"/>
              <a:t> ex </a:t>
            </a:r>
            <a:r>
              <a:rPr lang="en-GB" err="1"/>
              <a:t>molestie</a:t>
            </a:r>
            <a:r>
              <a:rPr lang="en-GB"/>
              <a:t> vel. </a:t>
            </a:r>
            <a:r>
              <a:rPr lang="en-GB" err="1"/>
              <a:t>Praesent</a:t>
            </a:r>
            <a:r>
              <a:rPr lang="en-GB"/>
              <a:t> lacinia </a:t>
            </a:r>
            <a:r>
              <a:rPr lang="en-GB" err="1"/>
              <a:t>nibh</a:t>
            </a:r>
            <a:r>
              <a:rPr lang="en-GB"/>
              <a:t> sem. </a:t>
            </a:r>
            <a:r>
              <a:rPr lang="en-GB" err="1"/>
              <a:t>Nulla</a:t>
            </a:r>
            <a:r>
              <a:rPr lang="en-GB"/>
              <a:t> </a:t>
            </a:r>
            <a:r>
              <a:rPr lang="en-GB" err="1"/>
              <a:t>sed</a:t>
            </a:r>
            <a:r>
              <a:rPr lang="en-GB"/>
              <a:t> </a:t>
            </a:r>
            <a:r>
              <a:rPr lang="en-GB" err="1"/>
              <a:t>viverra</a:t>
            </a:r>
            <a:r>
              <a:rPr lang="en-GB"/>
              <a:t> </a:t>
            </a:r>
            <a:r>
              <a:rPr lang="en-GB" err="1"/>
              <a:t>turpis</a:t>
            </a:r>
            <a:r>
              <a:rPr lang="en-GB"/>
              <a:t>. Sed </a:t>
            </a:r>
            <a:r>
              <a:rPr lang="en-GB" err="1"/>
              <a:t>finibus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 </a:t>
            </a:r>
            <a:r>
              <a:rPr lang="en-GB" err="1"/>
              <a:t>arcu</a:t>
            </a:r>
            <a:r>
              <a:rPr lang="en-GB"/>
              <a:t> </a:t>
            </a:r>
            <a:r>
              <a:rPr lang="en-GB" err="1"/>
              <a:t>eu</a:t>
            </a:r>
            <a:r>
              <a:rPr lang="en-GB"/>
              <a:t> </a:t>
            </a:r>
            <a:r>
              <a:rPr lang="en-GB" err="1"/>
              <a:t>iaculis</a:t>
            </a:r>
            <a:r>
              <a:rPr lang="en-GB"/>
              <a:t>. 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 Vestibulum </a:t>
            </a:r>
            <a:r>
              <a:rPr lang="en-GB" err="1"/>
              <a:t>dapibus</a:t>
            </a:r>
            <a:r>
              <a:rPr lang="en-GB"/>
              <a:t> </a:t>
            </a:r>
            <a:r>
              <a:rPr lang="en-GB" err="1"/>
              <a:t>risus</a:t>
            </a:r>
            <a:r>
              <a:rPr lang="en-GB"/>
              <a:t> eros,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finibus</a:t>
            </a:r>
            <a:r>
              <a:rPr lang="en-GB"/>
              <a:t> ex </a:t>
            </a:r>
            <a:r>
              <a:rPr lang="en-GB" err="1"/>
              <a:t>molestie</a:t>
            </a:r>
            <a:r>
              <a:rPr lang="en-GB"/>
              <a:t> vel. </a:t>
            </a:r>
            <a:r>
              <a:rPr lang="en-GB" err="1"/>
              <a:t>Praesent</a:t>
            </a:r>
            <a:r>
              <a:rPr lang="en-GB"/>
              <a:t> lacinia </a:t>
            </a:r>
            <a:r>
              <a:rPr lang="en-GB" err="1"/>
              <a:t>nibh</a:t>
            </a:r>
            <a:r>
              <a:rPr lang="en-GB"/>
              <a:t> sem. </a:t>
            </a:r>
            <a:r>
              <a:rPr lang="en-GB" err="1"/>
              <a:t>Nulla</a:t>
            </a:r>
            <a:r>
              <a:rPr lang="en-GB"/>
              <a:t> </a:t>
            </a:r>
            <a:r>
              <a:rPr lang="en-GB" err="1"/>
              <a:t>sed</a:t>
            </a:r>
            <a:r>
              <a:rPr lang="en-GB"/>
              <a:t> </a:t>
            </a:r>
            <a:r>
              <a:rPr lang="en-GB" err="1"/>
              <a:t>viverra</a:t>
            </a:r>
            <a:r>
              <a:rPr lang="en-GB"/>
              <a:t> </a:t>
            </a:r>
            <a:r>
              <a:rPr lang="en-GB" err="1"/>
              <a:t>turpis</a:t>
            </a:r>
            <a:r>
              <a:rPr lang="en-GB"/>
              <a:t>. Sed </a:t>
            </a:r>
            <a:r>
              <a:rPr lang="en-GB" err="1"/>
              <a:t>finibus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 </a:t>
            </a:r>
            <a:r>
              <a:rPr lang="en-GB" err="1"/>
              <a:t>arcu</a:t>
            </a:r>
            <a:r>
              <a:rPr lang="en-GB"/>
              <a:t> </a:t>
            </a:r>
            <a:r>
              <a:rPr lang="en-GB" err="1"/>
              <a:t>eu</a:t>
            </a:r>
            <a:r>
              <a:rPr lang="en-GB"/>
              <a:t> </a:t>
            </a:r>
            <a:r>
              <a:rPr lang="en-GB" err="1"/>
              <a:t>iaculis</a:t>
            </a:r>
            <a:r>
              <a:rPr lang="en-GB"/>
              <a:t>. </a:t>
            </a:r>
            <a:r>
              <a:rPr lang="en-GB" err="1"/>
              <a:t>Fusce</a:t>
            </a:r>
            <a:r>
              <a:rPr lang="en-GB"/>
              <a:t> </a:t>
            </a:r>
            <a:r>
              <a:rPr lang="en-GB" err="1"/>
              <a:t>scelerisque</a:t>
            </a:r>
            <a:r>
              <a:rPr lang="en-GB"/>
              <a:t>, </a:t>
            </a:r>
            <a:r>
              <a:rPr lang="en-GB" err="1"/>
              <a:t>turpis</a:t>
            </a:r>
            <a:r>
              <a:rPr lang="en-GB"/>
              <a:t> </a:t>
            </a:r>
            <a:r>
              <a:rPr lang="en-GB" err="1"/>
              <a:t>vel</a:t>
            </a:r>
            <a:r>
              <a:rPr lang="en-GB"/>
              <a:t> </a:t>
            </a:r>
            <a:r>
              <a:rPr lang="en-GB" err="1"/>
              <a:t>dapibus</a:t>
            </a:r>
            <a:r>
              <a:rPr lang="en-GB"/>
              <a:t> </a:t>
            </a:r>
            <a:r>
              <a:rPr lang="en-GB" err="1"/>
              <a:t>bibendum</a:t>
            </a:r>
            <a:r>
              <a:rPr lang="en-GB"/>
              <a:t>, </a:t>
            </a:r>
            <a:r>
              <a:rPr lang="en-GB" err="1"/>
              <a:t>arcu</a:t>
            </a:r>
            <a:r>
              <a:rPr lang="en-GB"/>
              <a:t> </a:t>
            </a:r>
            <a:r>
              <a:rPr lang="en-GB" err="1"/>
              <a:t>nullusce</a:t>
            </a:r>
            <a:r>
              <a:rPr lang="en-GB"/>
              <a:t> </a:t>
            </a:r>
            <a:r>
              <a:rPr lang="en-GB" err="1"/>
              <a:t>scelerisque</a:t>
            </a:r>
            <a:r>
              <a:rPr lang="en-GB"/>
              <a:t>, </a:t>
            </a:r>
            <a:r>
              <a:rPr lang="en-GB" err="1"/>
              <a:t>turpis</a:t>
            </a:r>
            <a:r>
              <a:rPr lang="en-GB"/>
              <a:t> </a:t>
            </a:r>
            <a:r>
              <a:rPr lang="en-GB" err="1"/>
              <a:t>vel</a:t>
            </a:r>
            <a:r>
              <a:rPr lang="en-GB"/>
              <a:t> </a:t>
            </a:r>
            <a:r>
              <a:rPr lang="en-GB" err="1"/>
              <a:t>dapibus</a:t>
            </a:r>
            <a:r>
              <a:rPr lang="en-GB"/>
              <a:t> </a:t>
            </a:r>
            <a:r>
              <a:rPr lang="en-GB" err="1"/>
              <a:t>bibendum</a:t>
            </a:r>
            <a:r>
              <a:rPr lang="en-GB"/>
              <a:t>, </a:t>
            </a:r>
            <a:r>
              <a:rPr lang="en-GB" err="1"/>
              <a:t>arcu</a:t>
            </a:r>
            <a:r>
              <a:rPr lang="en-GB"/>
              <a:t> </a:t>
            </a:r>
            <a:r>
              <a:rPr lang="en-GB" err="1"/>
              <a:t>nulla</a:t>
            </a:r>
            <a:r>
              <a:rPr lang="en-GB"/>
              <a:t> </a:t>
            </a:r>
            <a:r>
              <a:rPr lang="en-GB" err="1"/>
              <a:t>vulputate</a:t>
            </a:r>
            <a:r>
              <a:rPr lang="en-GB"/>
              <a:t> </a:t>
            </a:r>
            <a:r>
              <a:rPr lang="en-GB" err="1"/>
              <a:t>sem</a:t>
            </a:r>
            <a:r>
              <a:rPr lang="en-GB"/>
              <a:t>, at </a:t>
            </a:r>
            <a:r>
              <a:rPr lang="en-GB" err="1"/>
              <a:t>aliquet</a:t>
            </a:r>
            <a:r>
              <a:rPr lang="en-GB"/>
              <a:t> </a:t>
            </a:r>
            <a:r>
              <a:rPr lang="en-GB" err="1"/>
              <a:t>massa</a:t>
            </a:r>
            <a:r>
              <a:rPr lang="en-GB"/>
              <a:t> </a:t>
            </a:r>
            <a:r>
              <a:rPr lang="en-GB" err="1"/>
              <a:t>purus</a:t>
            </a:r>
            <a:r>
              <a:rPr lang="en-GB"/>
              <a:t> </a:t>
            </a:r>
            <a:r>
              <a:rPr lang="en-GB" err="1"/>
              <a:t>eu</a:t>
            </a:r>
            <a:r>
              <a:rPr lang="en-GB"/>
              <a:t> sem. </a:t>
            </a:r>
          </a:p>
          <a:p>
            <a:pPr lvl="0"/>
            <a:endParaRPr lang="en-GB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132897EA-6861-93BB-A3CC-D1CFB5912A5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50298" y="2199916"/>
            <a:ext cx="4223265" cy="13942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8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Centrica has a role at every step of the every transition, When it comes to energy, we make it, store it, move it, sell it and mend it. </a:t>
            </a:r>
          </a:p>
        </p:txBody>
      </p:sp>
      <p:pic>
        <p:nvPicPr>
          <p:cNvPr id="9" name="Picture 8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949A972F-E46A-7390-798F-BD16A3E1A04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1400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A4029F2-D955-6C31-2D66-7DA24BD943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945" y="6273492"/>
            <a:ext cx="684000" cy="266145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4F80B9F9-78B4-BD01-A90E-B277816412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3EEFC09E-6302-B69F-8B35-1CF20090B16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AAA7CE5-5FD4-96E7-7E03-66F0AD57E437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A463A161-2384-4AEF-3DBE-936597A99F1B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E460AF54-EE1D-A4E2-3C39-E9DB302E9F09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C55EC982-5CAE-2593-3ED0-AE353B587A28}"/>
              </a:ext>
            </a:extLst>
          </p:cNvPr>
          <p:cNvSpPr/>
          <p:nvPr userDrawn="1"/>
        </p:nvSpPr>
        <p:spPr>
          <a:xfrm>
            <a:off x="8102009" y="854"/>
            <a:ext cx="4089991" cy="6279464"/>
          </a:xfrm>
          <a:custGeom>
            <a:avLst/>
            <a:gdLst>
              <a:gd name="connsiteX0" fmla="*/ 0 w 7457234"/>
              <a:gd name="connsiteY0" fmla="*/ 6858000 h 6858000"/>
              <a:gd name="connsiteX1" fmla="*/ 1341631 w 7457234"/>
              <a:gd name="connsiteY1" fmla="*/ 0 h 6858000"/>
              <a:gd name="connsiteX2" fmla="*/ 7457234 w 7457234"/>
              <a:gd name="connsiteY2" fmla="*/ 0 h 6858000"/>
              <a:gd name="connsiteX3" fmla="*/ 6115603 w 7457234"/>
              <a:gd name="connsiteY3" fmla="*/ 6858000 h 6858000"/>
              <a:gd name="connsiteX4" fmla="*/ 0 w 7457234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5443239 w 6115603"/>
              <a:gd name="connsiteY2" fmla="*/ 69448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14571 w 6115603"/>
              <a:gd name="connsiteY2" fmla="*/ 23149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08221 w 6115603"/>
              <a:gd name="connsiteY2" fmla="*/ 924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7077 h 6857077"/>
              <a:gd name="connsiteX1" fmla="*/ 1231570 w 6115603"/>
              <a:gd name="connsiteY1" fmla="*/ 2514 h 6857077"/>
              <a:gd name="connsiteX2" fmla="*/ 6108221 w 6115603"/>
              <a:gd name="connsiteY2" fmla="*/ 1 h 6857077"/>
              <a:gd name="connsiteX3" fmla="*/ 6115603 w 6115603"/>
              <a:gd name="connsiteY3" fmla="*/ 6857077 h 6857077"/>
              <a:gd name="connsiteX4" fmla="*/ 0 w 6115603"/>
              <a:gd name="connsiteY4" fmla="*/ 6857077 h 685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5603" h="6857077">
                <a:moveTo>
                  <a:pt x="0" y="6857077"/>
                </a:moveTo>
                <a:lnTo>
                  <a:pt x="1231570" y="2514"/>
                </a:lnTo>
                <a:lnTo>
                  <a:pt x="6108221" y="1"/>
                </a:lnTo>
                <a:cubicBezTo>
                  <a:pt x="6110682" y="2285693"/>
                  <a:pt x="6113142" y="4571385"/>
                  <a:pt x="6115603" y="6857077"/>
                </a:cubicBezTo>
                <a:lnTo>
                  <a:pt x="0" y="68570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776A7AF-13B1-0CEE-EF5B-E2B368E47F0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E915F40-D125-B2EA-F3BB-152217FDE96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0298" y="3759041"/>
            <a:ext cx="4223265" cy="95410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, </a:t>
            </a:r>
            <a:r>
              <a:rPr lang="en-GB" err="1"/>
              <a:t>sed</a:t>
            </a:r>
            <a:r>
              <a:rPr lang="en-GB"/>
              <a:t> do </a:t>
            </a:r>
            <a:r>
              <a:rPr lang="en-GB" err="1"/>
              <a:t>eiusmod</a:t>
            </a:r>
            <a:r>
              <a:rPr lang="en-GB"/>
              <a:t> </a:t>
            </a:r>
            <a:r>
              <a:rPr lang="en-GB" err="1"/>
              <a:t>tempor</a:t>
            </a:r>
            <a:r>
              <a:rPr lang="en-GB"/>
              <a:t> </a:t>
            </a:r>
            <a:r>
              <a:rPr lang="en-GB" err="1"/>
              <a:t>incididunt</a:t>
            </a:r>
            <a:r>
              <a:rPr lang="en-GB"/>
              <a:t> </a:t>
            </a:r>
            <a:r>
              <a:rPr lang="en-GB" err="1"/>
              <a:t>ut</a:t>
            </a:r>
            <a:r>
              <a:rPr lang="en-GB"/>
              <a:t> labore et dolore magna </a:t>
            </a:r>
            <a:r>
              <a:rPr lang="en-GB" err="1"/>
              <a:t>aliqua</a:t>
            </a:r>
            <a:r>
              <a:rPr lang="en-GB"/>
              <a:t>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F8F10C72-7164-51B4-FAE1-6E8CB128F59C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50298" y="2199916"/>
            <a:ext cx="4223265" cy="13942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8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Centrica has a role at every step of the every transition, When it comes to energy, we make it, store it, move it, sell it and mend it. </a:t>
            </a:r>
          </a:p>
        </p:txBody>
      </p:sp>
      <p:pic>
        <p:nvPicPr>
          <p:cNvPr id="6" name="Picture 5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2642C7D-1404-6D9B-D6A2-9B2D142F076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8114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eneral 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A4029F2-D955-6C31-2D66-7DA24BD943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945" y="6273492"/>
            <a:ext cx="684000" cy="266145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4F80B9F9-78B4-BD01-A90E-B277816412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3EEFC09E-6302-B69F-8B35-1CF20090B16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AAA7CE5-5FD4-96E7-7E03-66F0AD57E437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A463A161-2384-4AEF-3DBE-936597A99F1B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E460AF54-EE1D-A4E2-3C39-E9DB302E9F09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C55EC982-5CAE-2593-3ED0-AE353B587A28}"/>
              </a:ext>
            </a:extLst>
          </p:cNvPr>
          <p:cNvSpPr/>
          <p:nvPr userDrawn="1"/>
        </p:nvSpPr>
        <p:spPr>
          <a:xfrm>
            <a:off x="6193677" y="854"/>
            <a:ext cx="5998323" cy="6333680"/>
          </a:xfrm>
          <a:custGeom>
            <a:avLst/>
            <a:gdLst>
              <a:gd name="connsiteX0" fmla="*/ 0 w 7457234"/>
              <a:gd name="connsiteY0" fmla="*/ 6858000 h 6858000"/>
              <a:gd name="connsiteX1" fmla="*/ 1341631 w 7457234"/>
              <a:gd name="connsiteY1" fmla="*/ 0 h 6858000"/>
              <a:gd name="connsiteX2" fmla="*/ 7457234 w 7457234"/>
              <a:gd name="connsiteY2" fmla="*/ 0 h 6858000"/>
              <a:gd name="connsiteX3" fmla="*/ 6115603 w 7457234"/>
              <a:gd name="connsiteY3" fmla="*/ 6858000 h 6858000"/>
              <a:gd name="connsiteX4" fmla="*/ 0 w 7457234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5443239 w 6115603"/>
              <a:gd name="connsiteY2" fmla="*/ 69448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14571 w 6115603"/>
              <a:gd name="connsiteY2" fmla="*/ 23149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08221 w 6115603"/>
              <a:gd name="connsiteY2" fmla="*/ 924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7077 h 6857077"/>
              <a:gd name="connsiteX1" fmla="*/ 1231570 w 6115603"/>
              <a:gd name="connsiteY1" fmla="*/ 2514 h 6857077"/>
              <a:gd name="connsiteX2" fmla="*/ 6108221 w 6115603"/>
              <a:gd name="connsiteY2" fmla="*/ 1 h 6857077"/>
              <a:gd name="connsiteX3" fmla="*/ 6115603 w 6115603"/>
              <a:gd name="connsiteY3" fmla="*/ 6857077 h 6857077"/>
              <a:gd name="connsiteX4" fmla="*/ 0 w 6115603"/>
              <a:gd name="connsiteY4" fmla="*/ 6857077 h 685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5603" h="6857077">
                <a:moveTo>
                  <a:pt x="0" y="6857077"/>
                </a:moveTo>
                <a:lnTo>
                  <a:pt x="1231570" y="2514"/>
                </a:lnTo>
                <a:lnTo>
                  <a:pt x="6108221" y="1"/>
                </a:lnTo>
                <a:cubicBezTo>
                  <a:pt x="6110682" y="2285693"/>
                  <a:pt x="6113142" y="4571385"/>
                  <a:pt x="6115603" y="6857077"/>
                </a:cubicBezTo>
                <a:lnTo>
                  <a:pt x="0" y="685707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A5340E53-C2E7-42F1-2757-C6C603144068}"/>
              </a:ext>
            </a:extLst>
          </p:cNvPr>
          <p:cNvSpPr>
            <a:spLocks noGrp="1"/>
          </p:cNvSpPr>
          <p:nvPr>
            <p:ph type="chart" sz="quarter" idx="19" hasCustomPrompt="1"/>
          </p:nvPr>
        </p:nvSpPr>
        <p:spPr>
          <a:xfrm>
            <a:off x="7516592" y="955395"/>
            <a:ext cx="4187286" cy="4824412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chart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776A7AF-13B1-0CEE-EF5B-E2B368E47F0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CE85ED84-535C-34B8-1D7B-D162A558B82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0298" y="3759041"/>
            <a:ext cx="4223265" cy="95410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, </a:t>
            </a:r>
            <a:r>
              <a:rPr lang="en-GB" err="1"/>
              <a:t>sed</a:t>
            </a:r>
            <a:r>
              <a:rPr lang="en-GB"/>
              <a:t> do </a:t>
            </a:r>
            <a:r>
              <a:rPr lang="en-GB" err="1"/>
              <a:t>eiusmod</a:t>
            </a:r>
            <a:r>
              <a:rPr lang="en-GB"/>
              <a:t> </a:t>
            </a:r>
            <a:r>
              <a:rPr lang="en-GB" err="1"/>
              <a:t>tempor</a:t>
            </a:r>
            <a:r>
              <a:rPr lang="en-GB"/>
              <a:t> </a:t>
            </a:r>
            <a:r>
              <a:rPr lang="en-GB" err="1"/>
              <a:t>incididunt</a:t>
            </a:r>
            <a:r>
              <a:rPr lang="en-GB"/>
              <a:t> </a:t>
            </a:r>
            <a:r>
              <a:rPr lang="en-GB" err="1"/>
              <a:t>ut</a:t>
            </a:r>
            <a:r>
              <a:rPr lang="en-GB"/>
              <a:t> labore et dolore magna </a:t>
            </a:r>
            <a:r>
              <a:rPr lang="en-GB" err="1"/>
              <a:t>aliqua</a:t>
            </a:r>
            <a:r>
              <a:rPr lang="en-GB"/>
              <a:t>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079C5E4D-6813-A874-42F9-04A72EED547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50298" y="2199916"/>
            <a:ext cx="4223265" cy="13942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8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Centrica has a role at every step of the every transition, When it comes to energy, we make it, store it, move it, sell it and mend it. </a:t>
            </a:r>
          </a:p>
        </p:txBody>
      </p:sp>
      <p:pic>
        <p:nvPicPr>
          <p:cNvPr id="8" name="Picture 7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75C3634-18E6-8C28-7745-F31A3E33DBC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6760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Conten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4">
            <a:extLst>
              <a:ext uri="{FF2B5EF4-FFF2-40B4-BE49-F238E27FC236}">
                <a16:creationId xmlns:a16="http://schemas.microsoft.com/office/drawing/2014/main" id="{EEA36D13-10AF-8878-0A09-8EBDA0231697}"/>
              </a:ext>
            </a:extLst>
          </p:cNvPr>
          <p:cNvSpPr/>
          <p:nvPr userDrawn="1"/>
        </p:nvSpPr>
        <p:spPr>
          <a:xfrm>
            <a:off x="6193677" y="0"/>
            <a:ext cx="5998323" cy="6333680"/>
          </a:xfrm>
          <a:custGeom>
            <a:avLst/>
            <a:gdLst>
              <a:gd name="connsiteX0" fmla="*/ 0 w 7457234"/>
              <a:gd name="connsiteY0" fmla="*/ 6858000 h 6858000"/>
              <a:gd name="connsiteX1" fmla="*/ 1341631 w 7457234"/>
              <a:gd name="connsiteY1" fmla="*/ 0 h 6858000"/>
              <a:gd name="connsiteX2" fmla="*/ 7457234 w 7457234"/>
              <a:gd name="connsiteY2" fmla="*/ 0 h 6858000"/>
              <a:gd name="connsiteX3" fmla="*/ 6115603 w 7457234"/>
              <a:gd name="connsiteY3" fmla="*/ 6858000 h 6858000"/>
              <a:gd name="connsiteX4" fmla="*/ 0 w 7457234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5443239 w 6115603"/>
              <a:gd name="connsiteY2" fmla="*/ 69448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14571 w 6115603"/>
              <a:gd name="connsiteY2" fmla="*/ 23149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08221 w 6115603"/>
              <a:gd name="connsiteY2" fmla="*/ 924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7077 h 6857077"/>
              <a:gd name="connsiteX1" fmla="*/ 1231570 w 6115603"/>
              <a:gd name="connsiteY1" fmla="*/ 2514 h 6857077"/>
              <a:gd name="connsiteX2" fmla="*/ 6108221 w 6115603"/>
              <a:gd name="connsiteY2" fmla="*/ 1 h 6857077"/>
              <a:gd name="connsiteX3" fmla="*/ 6115603 w 6115603"/>
              <a:gd name="connsiteY3" fmla="*/ 6857077 h 6857077"/>
              <a:gd name="connsiteX4" fmla="*/ 0 w 6115603"/>
              <a:gd name="connsiteY4" fmla="*/ 6857077 h 685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5603" h="6857077">
                <a:moveTo>
                  <a:pt x="0" y="6857077"/>
                </a:moveTo>
                <a:lnTo>
                  <a:pt x="1231570" y="2514"/>
                </a:lnTo>
                <a:lnTo>
                  <a:pt x="6108221" y="1"/>
                </a:lnTo>
                <a:cubicBezTo>
                  <a:pt x="6110682" y="2285693"/>
                  <a:pt x="6113142" y="4571385"/>
                  <a:pt x="6115603" y="6857077"/>
                </a:cubicBezTo>
                <a:lnTo>
                  <a:pt x="0" y="68570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2893D5E3-814F-BD7C-0D0E-70F97F5E26E3}"/>
              </a:ext>
            </a:extLst>
          </p:cNvPr>
          <p:cNvSpPr/>
          <p:nvPr userDrawn="1"/>
        </p:nvSpPr>
        <p:spPr>
          <a:xfrm>
            <a:off x="5824608" y="3421075"/>
            <a:ext cx="2800839" cy="2460887"/>
          </a:xfrm>
          <a:prstGeom prst="roundRect">
            <a:avLst>
              <a:gd name="adj" fmla="val 773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8DD2BD2-1F02-CA5D-1F07-DA6BA908A7E9}"/>
              </a:ext>
            </a:extLst>
          </p:cNvPr>
          <p:cNvSpPr/>
          <p:nvPr userDrawn="1"/>
        </p:nvSpPr>
        <p:spPr>
          <a:xfrm>
            <a:off x="8823209" y="3421075"/>
            <a:ext cx="2800839" cy="2460887"/>
          </a:xfrm>
          <a:prstGeom prst="roundRect">
            <a:avLst>
              <a:gd name="adj" fmla="val 773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05DA188A-D472-9449-AB28-A46B1CDA8F1C}"/>
              </a:ext>
            </a:extLst>
          </p:cNvPr>
          <p:cNvSpPr/>
          <p:nvPr userDrawn="1"/>
        </p:nvSpPr>
        <p:spPr>
          <a:xfrm>
            <a:off x="8823210" y="726256"/>
            <a:ext cx="2800839" cy="2460887"/>
          </a:xfrm>
          <a:prstGeom prst="roundRect">
            <a:avLst>
              <a:gd name="adj" fmla="val 773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58F22BC-5675-5F2A-3AE6-182A0D37A13D}"/>
              </a:ext>
            </a:extLst>
          </p:cNvPr>
          <p:cNvSpPr/>
          <p:nvPr userDrawn="1"/>
        </p:nvSpPr>
        <p:spPr>
          <a:xfrm>
            <a:off x="5832233" y="710825"/>
            <a:ext cx="2800839" cy="2460887"/>
          </a:xfrm>
          <a:prstGeom prst="roundRect">
            <a:avLst>
              <a:gd name="adj" fmla="val 773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D88CB7D-DA00-4B07-6428-D6A2C6DF4C9D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7F832BF2-5EB9-4679-4690-3934BC37CD1A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53EB28DC-0253-91F5-637B-41025E8EA7BE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7C3380D-85E2-7DA4-3BA1-76763AC29B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46749" y="822051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accent2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12C9742-85A3-DDD4-34BF-B4FE1C5EE5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46747" y="1208475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D3EA05A1-C84D-E852-9CD0-3C7210FE1AA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946748" y="1775387"/>
            <a:ext cx="2564864" cy="12177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03B2A0F-CC2D-C539-FC79-FCAF2C6E62D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76620" y="822051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accent2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68B766B9-DA16-1170-F57A-97DD8A29887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976618" y="1208475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045CFE56-CF0F-6313-2BD3-CE7C14A8798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976619" y="1775387"/>
            <a:ext cx="2564864" cy="12177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6424B871-2110-1111-32A1-2DE5AE9A82B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942598" y="3530173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accent2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4DBFD7C7-781F-DD59-30ED-FE9FCCF793D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942596" y="3916597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44" name="Text Placeholder 9">
            <a:extLst>
              <a:ext uri="{FF2B5EF4-FFF2-40B4-BE49-F238E27FC236}">
                <a16:creationId xmlns:a16="http://schemas.microsoft.com/office/drawing/2014/main" id="{5BA1AC19-C1B3-13A4-2B28-810914A6B4B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942597" y="4483509"/>
            <a:ext cx="2564864" cy="121776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20322B93-E50D-A11B-8C8B-0C9003A11E8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72469" y="3530173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accent2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04</a:t>
            </a:r>
          </a:p>
        </p:txBody>
      </p:sp>
      <p:sp>
        <p:nvSpPr>
          <p:cNvPr id="47" name="Text Placeholder 9">
            <a:extLst>
              <a:ext uri="{FF2B5EF4-FFF2-40B4-BE49-F238E27FC236}">
                <a16:creationId xmlns:a16="http://schemas.microsoft.com/office/drawing/2014/main" id="{5028B9EB-E797-64E7-D665-8FEDBAF0551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72467" y="3916597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9898CDCB-C936-DD71-C1E7-3E6EB753F71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972468" y="4483509"/>
            <a:ext cx="2564864" cy="12177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516DC227-5FBD-D6F0-4F08-77105DDF4FD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04D15C2D-E1E9-DEBF-150B-3B07276B9BD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0298" y="3759041"/>
            <a:ext cx="4223265" cy="95410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, </a:t>
            </a:r>
            <a:r>
              <a:rPr lang="en-GB" err="1"/>
              <a:t>sed</a:t>
            </a:r>
            <a:r>
              <a:rPr lang="en-GB"/>
              <a:t> do </a:t>
            </a:r>
            <a:r>
              <a:rPr lang="en-GB" err="1"/>
              <a:t>eiusmod</a:t>
            </a:r>
            <a:r>
              <a:rPr lang="en-GB"/>
              <a:t> </a:t>
            </a:r>
            <a:r>
              <a:rPr lang="en-GB" err="1"/>
              <a:t>tempor</a:t>
            </a:r>
            <a:r>
              <a:rPr lang="en-GB"/>
              <a:t> </a:t>
            </a:r>
            <a:r>
              <a:rPr lang="en-GB" err="1"/>
              <a:t>incididunt</a:t>
            </a:r>
            <a:r>
              <a:rPr lang="en-GB"/>
              <a:t> </a:t>
            </a:r>
            <a:r>
              <a:rPr lang="en-GB" err="1"/>
              <a:t>ut</a:t>
            </a:r>
            <a:r>
              <a:rPr lang="en-GB"/>
              <a:t> labore et dolore magna </a:t>
            </a:r>
            <a:r>
              <a:rPr lang="en-GB" err="1"/>
              <a:t>aliqua</a:t>
            </a:r>
            <a:r>
              <a:rPr lang="en-GB"/>
              <a:t>.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36B1C952-6428-63FF-64AF-8C7FA2068343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50298" y="2199916"/>
            <a:ext cx="4223265" cy="13942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8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Centrica has a role at every step of the every transition, When it comes to energy, we make it, store it, move it, sell it and mend it. </a:t>
            </a:r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918D7FA0-BD17-6343-7B9B-E9CDB5A4D0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603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General Conten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F383504-D457-4224-D8F1-09167C4E21CC}"/>
              </a:ext>
            </a:extLst>
          </p:cNvPr>
          <p:cNvSpPr/>
          <p:nvPr userDrawn="1"/>
        </p:nvSpPr>
        <p:spPr>
          <a:xfrm>
            <a:off x="6193677" y="859"/>
            <a:ext cx="5998323" cy="6333680"/>
          </a:xfrm>
          <a:custGeom>
            <a:avLst/>
            <a:gdLst>
              <a:gd name="connsiteX0" fmla="*/ 0 w 7457234"/>
              <a:gd name="connsiteY0" fmla="*/ 6858000 h 6858000"/>
              <a:gd name="connsiteX1" fmla="*/ 1341631 w 7457234"/>
              <a:gd name="connsiteY1" fmla="*/ 0 h 6858000"/>
              <a:gd name="connsiteX2" fmla="*/ 7457234 w 7457234"/>
              <a:gd name="connsiteY2" fmla="*/ 0 h 6858000"/>
              <a:gd name="connsiteX3" fmla="*/ 6115603 w 7457234"/>
              <a:gd name="connsiteY3" fmla="*/ 6858000 h 6858000"/>
              <a:gd name="connsiteX4" fmla="*/ 0 w 7457234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5443239 w 6115603"/>
              <a:gd name="connsiteY2" fmla="*/ 69448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14571 w 6115603"/>
              <a:gd name="connsiteY2" fmla="*/ 23149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08221 w 6115603"/>
              <a:gd name="connsiteY2" fmla="*/ 924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7077 h 6857077"/>
              <a:gd name="connsiteX1" fmla="*/ 1231570 w 6115603"/>
              <a:gd name="connsiteY1" fmla="*/ 2514 h 6857077"/>
              <a:gd name="connsiteX2" fmla="*/ 6108221 w 6115603"/>
              <a:gd name="connsiteY2" fmla="*/ 1 h 6857077"/>
              <a:gd name="connsiteX3" fmla="*/ 6115603 w 6115603"/>
              <a:gd name="connsiteY3" fmla="*/ 6857077 h 6857077"/>
              <a:gd name="connsiteX4" fmla="*/ 0 w 6115603"/>
              <a:gd name="connsiteY4" fmla="*/ 6857077 h 685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5603" h="6857077">
                <a:moveTo>
                  <a:pt x="0" y="6857077"/>
                </a:moveTo>
                <a:lnTo>
                  <a:pt x="1231570" y="2514"/>
                </a:lnTo>
                <a:lnTo>
                  <a:pt x="6108221" y="1"/>
                </a:lnTo>
                <a:cubicBezTo>
                  <a:pt x="6110682" y="2285693"/>
                  <a:pt x="6113142" y="4571385"/>
                  <a:pt x="6115603" y="6857077"/>
                </a:cubicBezTo>
                <a:lnTo>
                  <a:pt x="0" y="685707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2893D5E3-814F-BD7C-0D0E-70F97F5E26E3}"/>
              </a:ext>
            </a:extLst>
          </p:cNvPr>
          <p:cNvSpPr/>
          <p:nvPr userDrawn="1"/>
        </p:nvSpPr>
        <p:spPr>
          <a:xfrm>
            <a:off x="5824608" y="3421075"/>
            <a:ext cx="2800839" cy="2460887"/>
          </a:xfrm>
          <a:prstGeom prst="roundRect">
            <a:avLst>
              <a:gd name="adj" fmla="val 773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8DD2BD2-1F02-CA5D-1F07-DA6BA908A7E9}"/>
              </a:ext>
            </a:extLst>
          </p:cNvPr>
          <p:cNvSpPr/>
          <p:nvPr userDrawn="1"/>
        </p:nvSpPr>
        <p:spPr>
          <a:xfrm>
            <a:off x="8823209" y="3421075"/>
            <a:ext cx="2800839" cy="2460887"/>
          </a:xfrm>
          <a:prstGeom prst="roundRect">
            <a:avLst>
              <a:gd name="adj" fmla="val 773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05DA188A-D472-9449-AB28-A46B1CDA8F1C}"/>
              </a:ext>
            </a:extLst>
          </p:cNvPr>
          <p:cNvSpPr/>
          <p:nvPr userDrawn="1"/>
        </p:nvSpPr>
        <p:spPr>
          <a:xfrm>
            <a:off x="8823210" y="726256"/>
            <a:ext cx="2800839" cy="2460887"/>
          </a:xfrm>
          <a:prstGeom prst="roundRect">
            <a:avLst>
              <a:gd name="adj" fmla="val 773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58F22BC-5675-5F2A-3AE6-182A0D37A13D}"/>
              </a:ext>
            </a:extLst>
          </p:cNvPr>
          <p:cNvSpPr/>
          <p:nvPr userDrawn="1"/>
        </p:nvSpPr>
        <p:spPr>
          <a:xfrm>
            <a:off x="5832233" y="710825"/>
            <a:ext cx="2800839" cy="2460887"/>
          </a:xfrm>
          <a:prstGeom prst="roundRect">
            <a:avLst>
              <a:gd name="adj" fmla="val 773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D88CB7D-DA00-4B07-6428-D6A2C6DF4C9D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7F832BF2-5EB9-4679-4690-3934BC37CD1A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53EB28DC-0253-91F5-637B-41025E8EA7BE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7C3380D-85E2-7DA4-3BA1-76763AC29B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46749" y="822051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 baseline="0">
                <a:solidFill>
                  <a:schemeClr val="accent3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12C9742-85A3-DDD4-34BF-B4FE1C5EE5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46747" y="1208475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D3EA05A1-C84D-E852-9CD0-3C7210FE1AA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946748" y="1775387"/>
            <a:ext cx="2564864" cy="12177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03B2A0F-CC2D-C539-FC79-FCAF2C6E62D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76620" y="822051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 baseline="0">
                <a:solidFill>
                  <a:schemeClr val="accent3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68B766B9-DA16-1170-F57A-97DD8A29887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976618" y="1208475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045CFE56-CF0F-6313-2BD3-CE7C14A8798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976619" y="1775387"/>
            <a:ext cx="2564864" cy="12177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6424B871-2110-1111-32A1-2DE5AE9A82B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942598" y="3530173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 baseline="0">
                <a:solidFill>
                  <a:schemeClr val="accent3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4DBFD7C7-781F-DD59-30ED-FE9FCCF793D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942596" y="3916597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44" name="Text Placeholder 9">
            <a:extLst>
              <a:ext uri="{FF2B5EF4-FFF2-40B4-BE49-F238E27FC236}">
                <a16:creationId xmlns:a16="http://schemas.microsoft.com/office/drawing/2014/main" id="{5BA1AC19-C1B3-13A4-2B28-810914A6B4B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942597" y="4483509"/>
            <a:ext cx="2564864" cy="121776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20322B93-E50D-A11B-8C8B-0C9003A11E8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72469" y="3530173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 baseline="0">
                <a:solidFill>
                  <a:schemeClr val="accent3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04</a:t>
            </a:r>
          </a:p>
        </p:txBody>
      </p:sp>
      <p:sp>
        <p:nvSpPr>
          <p:cNvPr id="47" name="Text Placeholder 9">
            <a:extLst>
              <a:ext uri="{FF2B5EF4-FFF2-40B4-BE49-F238E27FC236}">
                <a16:creationId xmlns:a16="http://schemas.microsoft.com/office/drawing/2014/main" id="{5028B9EB-E797-64E7-D665-8FEDBAF0551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72467" y="3916597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9898CDCB-C936-DD71-C1E7-3E6EB753F71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972468" y="4483509"/>
            <a:ext cx="2564864" cy="12177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516DC227-5FBD-D6F0-4F08-77105DDF4FD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04D15C2D-E1E9-DEBF-150B-3B07276B9BD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0298" y="3759041"/>
            <a:ext cx="4223265" cy="95410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, </a:t>
            </a:r>
            <a:r>
              <a:rPr lang="en-GB" err="1"/>
              <a:t>sed</a:t>
            </a:r>
            <a:r>
              <a:rPr lang="en-GB"/>
              <a:t> do </a:t>
            </a:r>
            <a:r>
              <a:rPr lang="en-GB" err="1"/>
              <a:t>eiusmod</a:t>
            </a:r>
            <a:r>
              <a:rPr lang="en-GB"/>
              <a:t> </a:t>
            </a:r>
            <a:r>
              <a:rPr lang="en-GB" err="1"/>
              <a:t>tempor</a:t>
            </a:r>
            <a:r>
              <a:rPr lang="en-GB"/>
              <a:t> </a:t>
            </a:r>
            <a:r>
              <a:rPr lang="en-GB" err="1"/>
              <a:t>incididunt</a:t>
            </a:r>
            <a:r>
              <a:rPr lang="en-GB"/>
              <a:t> </a:t>
            </a:r>
            <a:r>
              <a:rPr lang="en-GB" err="1"/>
              <a:t>ut</a:t>
            </a:r>
            <a:r>
              <a:rPr lang="en-GB"/>
              <a:t> labore et dolore magna </a:t>
            </a:r>
            <a:r>
              <a:rPr lang="en-GB" err="1"/>
              <a:t>aliqua</a:t>
            </a:r>
            <a:r>
              <a:rPr lang="en-GB"/>
              <a:t>.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5967A3B-4DB6-B2F3-8B9D-99DD7DC3B3D3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50298" y="2199916"/>
            <a:ext cx="4223265" cy="13942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8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Centrica has a role at every step of the every transition, When it comes to energy, we make it, store it, move it, sell it and mend it. </a:t>
            </a:r>
          </a:p>
        </p:txBody>
      </p:sp>
      <p:pic>
        <p:nvPicPr>
          <p:cNvPr id="11" name="Picture 10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9CDFD811-04BE-8DCB-79DD-A540F0180A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0448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Conten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7C618F7-6CE2-7C8D-014B-41F2E7DD22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945" y="6273492"/>
            <a:ext cx="684000" cy="266145"/>
          </a:xfrm>
          <a:prstGeom prst="rect">
            <a:avLst/>
          </a:prstGeom>
        </p:spPr>
      </p:pic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5FB94D2E-A1FB-6109-CFA8-1149E76D81B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110321AC-29AC-CF32-06DA-971391A9DAB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606A2B7-6641-3BE5-C598-EF63AB33EF45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36E064F9-507F-D819-FD91-D442A9811205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Slide Number Placeholder 1">
            <a:extLst>
              <a:ext uri="{FF2B5EF4-FFF2-40B4-BE49-F238E27FC236}">
                <a16:creationId xmlns:a16="http://schemas.microsoft.com/office/drawing/2014/main" id="{A43BEF0B-2C3D-E281-08C4-FA91F8B28BEE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35" name="Rectangle 4">
            <a:extLst>
              <a:ext uri="{FF2B5EF4-FFF2-40B4-BE49-F238E27FC236}">
                <a16:creationId xmlns:a16="http://schemas.microsoft.com/office/drawing/2014/main" id="{5F305D0F-07C2-ACF1-4BC7-FA984866CC0C}"/>
              </a:ext>
            </a:extLst>
          </p:cNvPr>
          <p:cNvSpPr/>
          <p:nvPr userDrawn="1"/>
        </p:nvSpPr>
        <p:spPr>
          <a:xfrm>
            <a:off x="6193677" y="854"/>
            <a:ext cx="5998323" cy="6333680"/>
          </a:xfrm>
          <a:custGeom>
            <a:avLst/>
            <a:gdLst>
              <a:gd name="connsiteX0" fmla="*/ 0 w 7457234"/>
              <a:gd name="connsiteY0" fmla="*/ 6858000 h 6858000"/>
              <a:gd name="connsiteX1" fmla="*/ 1341631 w 7457234"/>
              <a:gd name="connsiteY1" fmla="*/ 0 h 6858000"/>
              <a:gd name="connsiteX2" fmla="*/ 7457234 w 7457234"/>
              <a:gd name="connsiteY2" fmla="*/ 0 h 6858000"/>
              <a:gd name="connsiteX3" fmla="*/ 6115603 w 7457234"/>
              <a:gd name="connsiteY3" fmla="*/ 6858000 h 6858000"/>
              <a:gd name="connsiteX4" fmla="*/ 0 w 7457234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5443239 w 6115603"/>
              <a:gd name="connsiteY2" fmla="*/ 69448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14571 w 6115603"/>
              <a:gd name="connsiteY2" fmla="*/ 23149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08221 w 6115603"/>
              <a:gd name="connsiteY2" fmla="*/ 924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7077 h 6857077"/>
              <a:gd name="connsiteX1" fmla="*/ 1231570 w 6115603"/>
              <a:gd name="connsiteY1" fmla="*/ 2514 h 6857077"/>
              <a:gd name="connsiteX2" fmla="*/ 6108221 w 6115603"/>
              <a:gd name="connsiteY2" fmla="*/ 1 h 6857077"/>
              <a:gd name="connsiteX3" fmla="*/ 6115603 w 6115603"/>
              <a:gd name="connsiteY3" fmla="*/ 6857077 h 6857077"/>
              <a:gd name="connsiteX4" fmla="*/ 0 w 6115603"/>
              <a:gd name="connsiteY4" fmla="*/ 6857077 h 685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5603" h="6857077">
                <a:moveTo>
                  <a:pt x="0" y="6857077"/>
                </a:moveTo>
                <a:lnTo>
                  <a:pt x="1231570" y="2514"/>
                </a:lnTo>
                <a:lnTo>
                  <a:pt x="6108221" y="1"/>
                </a:lnTo>
                <a:cubicBezTo>
                  <a:pt x="6110682" y="2285693"/>
                  <a:pt x="6113142" y="4571385"/>
                  <a:pt x="6115603" y="6857077"/>
                </a:cubicBezTo>
                <a:lnTo>
                  <a:pt x="0" y="68570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C343EDF3-1209-1AEC-3341-637A5E18C07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495625" y="1630038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01.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AE490A9D-A7CF-E631-E377-024046E3697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35841" y="1630038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1F81382E-F829-E293-899B-F21282D636D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495625" y="2015250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02.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BE0FA0C6-8D0D-A9DC-C947-AE67F926CA2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235841" y="2015250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7060640-C558-48D8-3850-F719B6D503F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495625" y="2403725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03.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9B3E6052-B8FD-F869-3A8E-A598ADA6F5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235841" y="2403725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A5BC13A-2B1F-1F58-E57B-CE60FCB0EA9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495625" y="2788937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04.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4F38589-C57B-B425-A0B6-4C0169AB5D2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235841" y="2788937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1523921C-9E76-46BA-51EA-C933310B7C5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495625" y="3167793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05.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B70D8B69-F2CA-E07F-B3A7-CA529DE630E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235841" y="3167793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16088B61-F52B-1A53-66EE-FA39AA5AD00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495625" y="3553005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06.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75DE17A8-C80D-6A71-0951-714879D63AC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235841" y="3553005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C268369-D992-4F6D-B16F-8F45BD8CA3B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495625" y="3941480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07.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28183446-4BC9-9F66-9130-3F1DE98F559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235841" y="3941480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0140B21D-714A-B3AC-4E9C-C8C3E21152C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495625" y="4326692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08.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27173304-8F88-E18A-8A36-A9B4F6384CF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235841" y="4326692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546EED87-A5D5-65FA-51CA-375AC2E764D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7495625" y="4713225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09.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2E3F43CE-E78B-DC67-47FE-FED5DBEBAE8C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235841" y="4713225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ECD3AABB-E7C4-9B75-0296-E4E15AD6F89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495625" y="5106983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10.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B5EC8947-C9B8-D281-A627-EB76EE6033DE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235841" y="5106983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1DAAC50E-90FB-9787-1BB0-D571DB28B00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86AAB5B2-D3E5-5139-BDEB-5E708368A7D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0298" y="3759041"/>
            <a:ext cx="4223265" cy="95410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, </a:t>
            </a:r>
            <a:r>
              <a:rPr lang="en-GB" err="1"/>
              <a:t>sed</a:t>
            </a:r>
            <a:r>
              <a:rPr lang="en-GB"/>
              <a:t> do </a:t>
            </a:r>
            <a:r>
              <a:rPr lang="en-GB" err="1"/>
              <a:t>eiusmod</a:t>
            </a:r>
            <a:r>
              <a:rPr lang="en-GB"/>
              <a:t> </a:t>
            </a:r>
            <a:r>
              <a:rPr lang="en-GB" err="1"/>
              <a:t>tempor</a:t>
            </a:r>
            <a:r>
              <a:rPr lang="en-GB"/>
              <a:t> </a:t>
            </a:r>
            <a:r>
              <a:rPr lang="en-GB" err="1"/>
              <a:t>incididunt</a:t>
            </a:r>
            <a:r>
              <a:rPr lang="en-GB"/>
              <a:t> </a:t>
            </a:r>
            <a:r>
              <a:rPr lang="en-GB" err="1"/>
              <a:t>ut</a:t>
            </a:r>
            <a:r>
              <a:rPr lang="en-GB"/>
              <a:t> labore et dolore magna </a:t>
            </a:r>
            <a:r>
              <a:rPr lang="en-GB" err="1"/>
              <a:t>aliqua</a:t>
            </a:r>
            <a:r>
              <a:rPr lang="en-GB"/>
              <a:t>.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280A6358-F78D-F357-6173-4AE372C1B84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50298" y="2199916"/>
            <a:ext cx="4223265" cy="13942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8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Centrica has a role at every step of the every transition, When it comes to energy, we make it, store it, move it, sell it and mend it. </a:t>
            </a:r>
          </a:p>
        </p:txBody>
      </p:sp>
      <p:pic>
        <p:nvPicPr>
          <p:cNvPr id="6" name="Picture 5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6134E14B-562B-466B-30F1-C8A4A6CFEA2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352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eneral Conten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7C618F7-6CE2-7C8D-014B-41F2E7DD22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945" y="6273492"/>
            <a:ext cx="684000" cy="266145"/>
          </a:xfrm>
          <a:prstGeom prst="rect">
            <a:avLst/>
          </a:prstGeom>
        </p:spPr>
      </p:pic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5FB94D2E-A1FB-6109-CFA8-1149E76D81B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110321AC-29AC-CF32-06DA-971391A9DAB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606A2B7-6641-3BE5-C598-EF63AB33EF45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36E064F9-507F-D819-FD91-D442A9811205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Slide Number Placeholder 1">
            <a:extLst>
              <a:ext uri="{FF2B5EF4-FFF2-40B4-BE49-F238E27FC236}">
                <a16:creationId xmlns:a16="http://schemas.microsoft.com/office/drawing/2014/main" id="{A43BEF0B-2C3D-E281-08C4-FA91F8B28BEE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35" name="Rectangle 4">
            <a:extLst>
              <a:ext uri="{FF2B5EF4-FFF2-40B4-BE49-F238E27FC236}">
                <a16:creationId xmlns:a16="http://schemas.microsoft.com/office/drawing/2014/main" id="{5F305D0F-07C2-ACF1-4BC7-FA984866CC0C}"/>
              </a:ext>
            </a:extLst>
          </p:cNvPr>
          <p:cNvSpPr/>
          <p:nvPr userDrawn="1"/>
        </p:nvSpPr>
        <p:spPr>
          <a:xfrm>
            <a:off x="6193677" y="854"/>
            <a:ext cx="5998323" cy="6333680"/>
          </a:xfrm>
          <a:custGeom>
            <a:avLst/>
            <a:gdLst>
              <a:gd name="connsiteX0" fmla="*/ 0 w 7457234"/>
              <a:gd name="connsiteY0" fmla="*/ 6858000 h 6858000"/>
              <a:gd name="connsiteX1" fmla="*/ 1341631 w 7457234"/>
              <a:gd name="connsiteY1" fmla="*/ 0 h 6858000"/>
              <a:gd name="connsiteX2" fmla="*/ 7457234 w 7457234"/>
              <a:gd name="connsiteY2" fmla="*/ 0 h 6858000"/>
              <a:gd name="connsiteX3" fmla="*/ 6115603 w 7457234"/>
              <a:gd name="connsiteY3" fmla="*/ 6858000 h 6858000"/>
              <a:gd name="connsiteX4" fmla="*/ 0 w 7457234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5443239 w 6115603"/>
              <a:gd name="connsiteY2" fmla="*/ 69448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14571 w 6115603"/>
              <a:gd name="connsiteY2" fmla="*/ 23149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08221 w 6115603"/>
              <a:gd name="connsiteY2" fmla="*/ 924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7077 h 6857077"/>
              <a:gd name="connsiteX1" fmla="*/ 1231570 w 6115603"/>
              <a:gd name="connsiteY1" fmla="*/ 2514 h 6857077"/>
              <a:gd name="connsiteX2" fmla="*/ 6108221 w 6115603"/>
              <a:gd name="connsiteY2" fmla="*/ 1 h 6857077"/>
              <a:gd name="connsiteX3" fmla="*/ 6115603 w 6115603"/>
              <a:gd name="connsiteY3" fmla="*/ 6857077 h 6857077"/>
              <a:gd name="connsiteX4" fmla="*/ 0 w 6115603"/>
              <a:gd name="connsiteY4" fmla="*/ 6857077 h 685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5603" h="6857077">
                <a:moveTo>
                  <a:pt x="0" y="6857077"/>
                </a:moveTo>
                <a:lnTo>
                  <a:pt x="1231570" y="2514"/>
                </a:lnTo>
                <a:lnTo>
                  <a:pt x="6108221" y="1"/>
                </a:lnTo>
                <a:cubicBezTo>
                  <a:pt x="6110682" y="2285693"/>
                  <a:pt x="6113142" y="4571385"/>
                  <a:pt x="6115603" y="6857077"/>
                </a:cubicBezTo>
                <a:lnTo>
                  <a:pt x="0" y="685707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C343EDF3-1209-1AEC-3341-637A5E18C07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495625" y="1630038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01.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AE490A9D-A7CF-E631-E377-024046E3697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35841" y="1630038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1F81382E-F829-E293-899B-F21282D636D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495625" y="2015250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02.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BE0FA0C6-8D0D-A9DC-C947-AE67F926CA2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235841" y="2015250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7060640-C558-48D8-3850-F719B6D503F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495625" y="2403725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03.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9B3E6052-B8FD-F869-3A8E-A598ADA6F5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235841" y="2403725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A5BC13A-2B1F-1F58-E57B-CE60FCB0EA9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495625" y="2788937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04.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4F38589-C57B-B425-A0B6-4C0169AB5D2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235841" y="2788937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1523921C-9E76-46BA-51EA-C933310B7C5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495625" y="3167793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05.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B70D8B69-F2CA-E07F-B3A7-CA529DE630E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235841" y="3167793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16088B61-F52B-1A53-66EE-FA39AA5AD00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495625" y="3553005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06.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75DE17A8-C80D-6A71-0951-714879D63AC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235841" y="3553005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C268369-D992-4F6D-B16F-8F45BD8CA3B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495625" y="3941480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07.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28183446-4BC9-9F66-9130-3F1DE98F559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235841" y="3941480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0140B21D-714A-B3AC-4E9C-C8C3E21152C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495625" y="4326692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08.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27173304-8F88-E18A-8A36-A9B4F6384CF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235841" y="4326692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546EED87-A5D5-65FA-51CA-375AC2E764D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7495625" y="4713225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09.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2E3F43CE-E78B-DC67-47FE-FED5DBEBAE8C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235841" y="4713225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ECD3AABB-E7C4-9B75-0296-E4E15AD6F89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495625" y="5106983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10.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B5EC8947-C9B8-D281-A627-EB76EE6033DE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235841" y="5106983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1DAAC50E-90FB-9787-1BB0-D571DB28B00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9511FD49-EEC1-726A-34F4-94D9817FFD4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0298" y="3759041"/>
            <a:ext cx="4223265" cy="95410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, </a:t>
            </a:r>
            <a:r>
              <a:rPr lang="en-GB" err="1"/>
              <a:t>sed</a:t>
            </a:r>
            <a:r>
              <a:rPr lang="en-GB"/>
              <a:t> do </a:t>
            </a:r>
            <a:r>
              <a:rPr lang="en-GB" err="1"/>
              <a:t>eiusmod</a:t>
            </a:r>
            <a:r>
              <a:rPr lang="en-GB"/>
              <a:t> </a:t>
            </a:r>
            <a:r>
              <a:rPr lang="en-GB" err="1"/>
              <a:t>tempor</a:t>
            </a:r>
            <a:r>
              <a:rPr lang="en-GB"/>
              <a:t> </a:t>
            </a:r>
            <a:r>
              <a:rPr lang="en-GB" err="1"/>
              <a:t>incididunt</a:t>
            </a:r>
            <a:r>
              <a:rPr lang="en-GB"/>
              <a:t> </a:t>
            </a:r>
            <a:r>
              <a:rPr lang="en-GB" err="1"/>
              <a:t>ut</a:t>
            </a:r>
            <a:r>
              <a:rPr lang="en-GB"/>
              <a:t> labore et dolore magna </a:t>
            </a:r>
            <a:r>
              <a:rPr lang="en-GB" err="1"/>
              <a:t>aliqua</a:t>
            </a:r>
            <a:r>
              <a:rPr lang="en-GB"/>
              <a:t>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CC14496D-3CC4-C060-F1D2-C8037C78266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50298" y="2199916"/>
            <a:ext cx="4223265" cy="13942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8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Centrica has a role at every step of the every transition, When it comes to energy, we make it, store it, move it, sell it and mend it. </a:t>
            </a:r>
          </a:p>
        </p:txBody>
      </p:sp>
      <p:pic>
        <p:nvPicPr>
          <p:cNvPr id="7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3667233-9999-FF72-8013-3928F132C37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8758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General Conten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1E59FD3-8610-9348-A401-FB3B4234B45B}"/>
              </a:ext>
            </a:extLst>
          </p:cNvPr>
          <p:cNvSpPr/>
          <p:nvPr userDrawn="1"/>
        </p:nvSpPr>
        <p:spPr>
          <a:xfrm>
            <a:off x="8205617" y="2279040"/>
            <a:ext cx="3366920" cy="3425074"/>
          </a:xfrm>
          <a:prstGeom prst="roundRect">
            <a:avLst>
              <a:gd name="adj" fmla="val 498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DE3FADF-3F89-C558-7E2F-E3CD9881C23C}"/>
              </a:ext>
            </a:extLst>
          </p:cNvPr>
          <p:cNvSpPr/>
          <p:nvPr userDrawn="1"/>
        </p:nvSpPr>
        <p:spPr>
          <a:xfrm>
            <a:off x="4372583" y="2279040"/>
            <a:ext cx="3366920" cy="3425074"/>
          </a:xfrm>
          <a:prstGeom prst="roundRect">
            <a:avLst>
              <a:gd name="adj" fmla="val 498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5100FA01-B60E-9254-1172-B70C2000B7A4}"/>
              </a:ext>
            </a:extLst>
          </p:cNvPr>
          <p:cNvSpPr/>
          <p:nvPr userDrawn="1"/>
        </p:nvSpPr>
        <p:spPr>
          <a:xfrm>
            <a:off x="539549" y="2279040"/>
            <a:ext cx="3366920" cy="3425074"/>
          </a:xfrm>
          <a:prstGeom prst="roundRect">
            <a:avLst>
              <a:gd name="adj" fmla="val 49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6522941-9CBB-F355-4558-C030499F25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945" y="6273492"/>
            <a:ext cx="684000" cy="266145"/>
          </a:xfrm>
          <a:prstGeom prst="rect">
            <a:avLst/>
          </a:prstGeom>
        </p:spPr>
      </p:pic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8B47A80D-DDF8-B633-8EB3-009AC1FB8A9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F2CDFAA1-8A0A-2F97-D076-A73B6F5C3B7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D88CB7D-DA00-4B07-6428-D6A2C6DF4C9D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7F832BF2-5EB9-4679-4690-3934BC37CD1A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53EB28DC-0253-91F5-637B-41025E8EA7BE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7C3380D-85E2-7DA4-3BA1-76763AC29B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23909" y="2390266"/>
            <a:ext cx="279820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12C9742-85A3-DDD4-34BF-B4FE1C5EE5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3907" y="2776690"/>
            <a:ext cx="279820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D3EA05A1-C84D-E852-9CD0-3C7210FE1AA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3908" y="3343602"/>
            <a:ext cx="2798204" cy="21390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endParaRPr lang="en-GB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03B2A0F-CC2D-C539-FC79-FCAF2C6E62D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8411" y="2394369"/>
            <a:ext cx="291674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68B766B9-DA16-1170-F57A-97DD8A29887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618409" y="2780793"/>
            <a:ext cx="291674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045CFE56-CF0F-6313-2BD3-CE7C14A8798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618409" y="3347705"/>
            <a:ext cx="2916743" cy="21390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endParaRPr lang="en-GB"/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6424B871-2110-1111-32A1-2DE5AE9A82B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90856" y="2390266"/>
            <a:ext cx="2918049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4DBFD7C7-781F-DD59-30ED-FE9FCCF793D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490854" y="2776690"/>
            <a:ext cx="2918049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44" name="Text Placeholder 9">
            <a:extLst>
              <a:ext uri="{FF2B5EF4-FFF2-40B4-BE49-F238E27FC236}">
                <a16:creationId xmlns:a16="http://schemas.microsoft.com/office/drawing/2014/main" id="{5BA1AC19-C1B3-13A4-2B28-810914A6B4B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490857" y="3343602"/>
            <a:ext cx="2918050" cy="213904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endParaRPr lang="en-GB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516DC227-5FBD-D6F0-4F08-77105DDF4FD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1"/>
            <a:ext cx="7809365" cy="7848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pic>
        <p:nvPicPr>
          <p:cNvPr id="7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3C88AB5-6AC2-F834-2A16-880F35EA3A8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334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3880AF12-17AA-7516-F70A-4D2AE03259E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2" y="1613862"/>
            <a:ext cx="5125108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bg1"/>
                </a:solidFill>
                <a:latin typeface="Centrica Headline" pitchFamily="50" charset="0"/>
              </a:defRPr>
            </a:lvl1pPr>
          </a:lstStyle>
          <a:p>
            <a:pPr lvl="0"/>
            <a:r>
              <a:rPr lang="en-GB"/>
              <a:t>The Centrica Template Deck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391E67DD-9892-3BA7-B512-BD05CA903A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0862" y="3280663"/>
            <a:ext cx="512510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accent2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01 January 2024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AD880DD-61F1-3F42-D200-15FE34E6DE7F}"/>
              </a:ext>
            </a:extLst>
          </p:cNvPr>
          <p:cNvSpPr/>
          <p:nvPr userDrawn="1"/>
        </p:nvSpPr>
        <p:spPr>
          <a:xfrm>
            <a:off x="0" y="6334538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F75BAAD6-C143-23C1-76F8-F3B4DC2AEFF6}"/>
              </a:ext>
            </a:extLst>
          </p:cNvPr>
          <p:cNvSpPr/>
          <p:nvPr userDrawn="1"/>
        </p:nvSpPr>
        <p:spPr>
          <a:xfrm>
            <a:off x="6085145" y="6334538"/>
            <a:ext cx="6115790" cy="523462"/>
          </a:xfrm>
          <a:custGeom>
            <a:avLst/>
            <a:gdLst>
              <a:gd name="connsiteX0" fmla="*/ 0 w 6387843"/>
              <a:gd name="connsiteY0" fmla="*/ 523462 h 523462"/>
              <a:gd name="connsiteX1" fmla="*/ 102405 w 6387843"/>
              <a:gd name="connsiteY1" fmla="*/ 0 h 523462"/>
              <a:gd name="connsiteX2" fmla="*/ 6387843 w 6387843"/>
              <a:gd name="connsiteY2" fmla="*/ 0 h 523462"/>
              <a:gd name="connsiteX3" fmla="*/ 6285438 w 6387843"/>
              <a:gd name="connsiteY3" fmla="*/ 523462 h 523462"/>
              <a:gd name="connsiteX4" fmla="*/ 0 w 6387843"/>
              <a:gd name="connsiteY4" fmla="*/ 523462 h 523462"/>
              <a:gd name="connsiteX0" fmla="*/ 0 w 6285438"/>
              <a:gd name="connsiteY0" fmla="*/ 523462 h 523462"/>
              <a:gd name="connsiteX1" fmla="*/ 102405 w 6285438"/>
              <a:gd name="connsiteY1" fmla="*/ 0 h 523462"/>
              <a:gd name="connsiteX2" fmla="*/ 6115790 w 6285438"/>
              <a:gd name="connsiteY2" fmla="*/ 0 h 523462"/>
              <a:gd name="connsiteX3" fmla="*/ 6285438 w 6285438"/>
              <a:gd name="connsiteY3" fmla="*/ 523462 h 523462"/>
              <a:gd name="connsiteX4" fmla="*/ 0 w 6285438"/>
              <a:gd name="connsiteY4" fmla="*/ 523462 h 523462"/>
              <a:gd name="connsiteX0" fmla="*/ 0 w 6115790"/>
              <a:gd name="connsiteY0" fmla="*/ 523462 h 523462"/>
              <a:gd name="connsiteX1" fmla="*/ 102405 w 6115790"/>
              <a:gd name="connsiteY1" fmla="*/ 0 h 523462"/>
              <a:gd name="connsiteX2" fmla="*/ 6115790 w 6115790"/>
              <a:gd name="connsiteY2" fmla="*/ 0 h 523462"/>
              <a:gd name="connsiteX3" fmla="*/ 6088955 w 6115790"/>
              <a:gd name="connsiteY3" fmla="*/ 523462 h 523462"/>
              <a:gd name="connsiteX4" fmla="*/ 0 w 6115790"/>
              <a:gd name="connsiteY4" fmla="*/ 523462 h 523462"/>
              <a:gd name="connsiteX0" fmla="*/ 0 w 6115790"/>
              <a:gd name="connsiteY0" fmla="*/ 523462 h 523462"/>
              <a:gd name="connsiteX1" fmla="*/ 102405 w 6115790"/>
              <a:gd name="connsiteY1" fmla="*/ 0 h 523462"/>
              <a:gd name="connsiteX2" fmla="*/ 6115790 w 6115790"/>
              <a:gd name="connsiteY2" fmla="*/ 0 h 523462"/>
              <a:gd name="connsiteX3" fmla="*/ 6111626 w 6115790"/>
              <a:gd name="connsiteY3" fmla="*/ 523462 h 523462"/>
              <a:gd name="connsiteX4" fmla="*/ 0 w 6115790"/>
              <a:gd name="connsiteY4" fmla="*/ 523462 h 52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5790" h="523462">
                <a:moveTo>
                  <a:pt x="0" y="523462"/>
                </a:moveTo>
                <a:lnTo>
                  <a:pt x="102405" y="0"/>
                </a:lnTo>
                <a:lnTo>
                  <a:pt x="6115790" y="0"/>
                </a:lnTo>
                <a:lnTo>
                  <a:pt x="6111626" y="523462"/>
                </a:lnTo>
                <a:lnTo>
                  <a:pt x="0" y="52346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85F7FFB6-34B3-DBBB-9C6F-A3B755AA7DF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93677" y="0"/>
            <a:ext cx="5998323" cy="6334537"/>
          </a:xfrm>
          <a:custGeom>
            <a:avLst/>
            <a:gdLst>
              <a:gd name="connsiteX0" fmla="*/ 0 w 5998323"/>
              <a:gd name="connsiteY0" fmla="*/ 0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0 w 5998323"/>
              <a:gd name="connsiteY4" fmla="*/ 0 h 6334537"/>
              <a:gd name="connsiteX0" fmla="*/ 1212350 w 5998323"/>
              <a:gd name="connsiteY0" fmla="*/ 10274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12350 w 5998323"/>
              <a:gd name="connsiteY4" fmla="*/ 10274 h 6334537"/>
              <a:gd name="connsiteX0" fmla="*/ 1209073 w 5998323"/>
              <a:gd name="connsiteY0" fmla="*/ 3719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09073 w 5998323"/>
              <a:gd name="connsiteY4" fmla="*/ 3719 h 633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8323" h="6334537">
                <a:moveTo>
                  <a:pt x="1209073" y="3719"/>
                </a:moveTo>
                <a:lnTo>
                  <a:pt x="5998323" y="0"/>
                </a:lnTo>
                <a:lnTo>
                  <a:pt x="5998323" y="6334537"/>
                </a:lnTo>
                <a:lnTo>
                  <a:pt x="0" y="6334537"/>
                </a:lnTo>
                <a:lnTo>
                  <a:pt x="1209073" y="3719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pic>
        <p:nvPicPr>
          <p:cNvPr id="2" name="Picture 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CA6863C4-0860-67F7-B22D-2C4B8A5194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5131" y="526265"/>
            <a:ext cx="2581707" cy="558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5885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General Content 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B00E810-A8AB-E652-586E-100963FD237C}"/>
              </a:ext>
            </a:extLst>
          </p:cNvPr>
          <p:cNvSpPr/>
          <p:nvPr userDrawn="1"/>
        </p:nvSpPr>
        <p:spPr>
          <a:xfrm>
            <a:off x="539549" y="1635248"/>
            <a:ext cx="11044302" cy="437091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 anchorCtr="0"/>
          <a:lstStyle/>
          <a:p>
            <a:pPr marL="0" marR="0" lvl="0" indent="0" algn="l" defTabSz="1219216" rtl="0" eaLnBrk="1" fontAlgn="auto" latinLnBrk="0" hangingPunct="1">
              <a:lnSpc>
                <a:spcPts val="2200"/>
              </a:lnSpc>
              <a:spcBef>
                <a:spcPct val="20000"/>
              </a:spcBef>
              <a:spcAft>
                <a:spcPts val="0"/>
              </a:spcAft>
              <a:buClrTx/>
              <a:buSzPct val="110000"/>
              <a:buFontTx/>
              <a:buNone/>
              <a:tabLst/>
              <a:defRPr/>
            </a:pPr>
            <a:endParaRPr kumimoji="0" lang="en-GB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ritish Gas Body" pitchFamily="2" charset="77"/>
            </a:endParaRPr>
          </a:p>
        </p:txBody>
      </p:sp>
      <p:sp>
        <p:nvSpPr>
          <p:cNvPr id="2" name="Chart Placeholder 3">
            <a:extLst>
              <a:ext uri="{FF2B5EF4-FFF2-40B4-BE49-F238E27FC236}">
                <a16:creationId xmlns:a16="http://schemas.microsoft.com/office/drawing/2014/main" id="{A1B391FF-8994-E58E-BCDD-C78BD9E82ADD}"/>
              </a:ext>
            </a:extLst>
          </p:cNvPr>
          <p:cNvSpPr>
            <a:spLocks noGrp="1"/>
          </p:cNvSpPr>
          <p:nvPr>
            <p:ph type="chart" sz="quarter" idx="19" hasCustomPrompt="1"/>
          </p:nvPr>
        </p:nvSpPr>
        <p:spPr>
          <a:xfrm>
            <a:off x="841829" y="1872342"/>
            <a:ext cx="10421257" cy="3907463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chart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ED2E4D-D1D4-BA27-41BD-2CA550CDF5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945" y="6273492"/>
            <a:ext cx="684000" cy="266145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A069E826-5502-5EA4-516B-573030C743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833354CC-C593-75F5-7B2A-6A5976C89FD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717557D-58B7-8268-1413-98BE09C6E698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168E0DF3-0CA4-1831-DF3A-A3E027821940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53C58CF8-AA72-8F40-5B15-25C48DFB5101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DFE62254-57C3-253B-760F-E30EC84B1D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1"/>
            <a:ext cx="7809365" cy="7848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pic>
        <p:nvPicPr>
          <p:cNvPr id="5" name="Picture 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E781E2B-07F0-E4BC-4D97-1D2F7FA5DDB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77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eneral Content 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B00E810-A8AB-E652-586E-100963FD237C}"/>
              </a:ext>
            </a:extLst>
          </p:cNvPr>
          <p:cNvSpPr/>
          <p:nvPr userDrawn="1"/>
        </p:nvSpPr>
        <p:spPr>
          <a:xfrm>
            <a:off x="539549" y="1635248"/>
            <a:ext cx="11044302" cy="437091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 anchorCtr="0"/>
          <a:lstStyle/>
          <a:p>
            <a:pPr marL="0" marR="0" lvl="0" indent="0" algn="l" defTabSz="1219216" rtl="0" eaLnBrk="1" fontAlgn="auto" latinLnBrk="0" hangingPunct="1">
              <a:lnSpc>
                <a:spcPts val="2200"/>
              </a:lnSpc>
              <a:spcBef>
                <a:spcPct val="20000"/>
              </a:spcBef>
              <a:spcAft>
                <a:spcPts val="0"/>
              </a:spcAft>
              <a:buClrTx/>
              <a:buSzPct val="110000"/>
              <a:buFontTx/>
              <a:buNone/>
              <a:tabLst/>
              <a:defRPr/>
            </a:pPr>
            <a:endParaRPr kumimoji="0" lang="en-GB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ritish Gas Body" pitchFamily="2" charset="7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ED2E4D-D1D4-BA27-41BD-2CA550CDF5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945" y="6273492"/>
            <a:ext cx="684000" cy="266145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A069E826-5502-5EA4-516B-573030C743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833354CC-C593-75F5-7B2A-6A5976C89FD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717557D-58B7-8268-1413-98BE09C6E698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168E0DF3-0CA4-1831-DF3A-A3E027821940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53C58CF8-AA72-8F40-5B15-25C48DFB5101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DFE62254-57C3-253B-760F-E30EC84B1D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1"/>
            <a:ext cx="7809365" cy="7848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A9D69B20-9F51-2156-F4CD-159E971F5DEF}"/>
              </a:ext>
            </a:extLst>
          </p:cNvPr>
          <p:cNvSpPr>
            <a:spLocks noGrp="1"/>
          </p:cNvSpPr>
          <p:nvPr>
            <p:ph type="tbl" sz="quarter" idx="20" hasCustomPrompt="1"/>
          </p:nvPr>
        </p:nvSpPr>
        <p:spPr>
          <a:xfrm>
            <a:off x="871538" y="1901825"/>
            <a:ext cx="10362519" cy="386034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i="0">
                <a:latin typeface="British Gas Body" pitchFamily="2" charset="77"/>
              </a:defRPr>
            </a:lvl1pPr>
          </a:lstStyle>
          <a:p>
            <a:r>
              <a:rPr lang="en-US" dirty="0"/>
              <a:t>Click here to insert table</a:t>
            </a:r>
          </a:p>
        </p:txBody>
      </p:sp>
      <p:pic>
        <p:nvPicPr>
          <p:cNvPr id="4" name="Picture 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31C9424A-7BF9-1541-FB5B-B01BF4277C9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5151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6F521C99-B060-2E74-DD44-7C7FEA53F0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9055" y="867435"/>
            <a:ext cx="3913396" cy="7848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5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slide title for gallery here</a:t>
            </a:r>
          </a:p>
        </p:txBody>
      </p:sp>
      <p:sp>
        <p:nvSpPr>
          <p:cNvPr id="16" name="Slide Number Placeholder 1">
            <a:extLst>
              <a:ext uri="{FF2B5EF4-FFF2-40B4-BE49-F238E27FC236}">
                <a16:creationId xmlns:a16="http://schemas.microsoft.com/office/drawing/2014/main" id="{466A418D-908D-D3B6-C6FF-8779A5A7E2DF}"/>
              </a:ext>
            </a:extLst>
          </p:cNvPr>
          <p:cNvSpPr txBox="1">
            <a:spLocks/>
          </p:cNvSpPr>
          <p:nvPr userDrawn="1"/>
        </p:nvSpPr>
        <p:spPr>
          <a:xfrm>
            <a:off x="10978945" y="231471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2147299-8B3A-E840-9836-F23BBF04F4B1}" type="slidenum">
              <a:rPr lang="en-GB" sz="900" smtClean="0">
                <a:solidFill>
                  <a:schemeClr val="accent2"/>
                </a:solidFill>
                <a:latin typeface="British Gas Body" pitchFamily="2" charset="77"/>
              </a:rPr>
              <a:pPr/>
              <a:t>‹#›</a:t>
            </a:fld>
            <a:endParaRPr lang="en-GB" sz="900" dirty="0">
              <a:solidFill>
                <a:schemeClr val="accent2"/>
              </a:solidFill>
              <a:latin typeface="British Gas Body" pitchFamily="2" charset="77"/>
            </a:endParaRPr>
          </a:p>
        </p:txBody>
      </p:sp>
      <p:sp>
        <p:nvSpPr>
          <p:cNvPr id="32" name="Picture Placeholder 17">
            <a:extLst>
              <a:ext uri="{FF2B5EF4-FFF2-40B4-BE49-F238E27FC236}">
                <a16:creationId xmlns:a16="http://schemas.microsoft.com/office/drawing/2014/main" id="{47BE925C-CA9C-FA9B-934B-CD92A136E0D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695714" y="867435"/>
            <a:ext cx="3271949" cy="2952090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3" name="Picture Placeholder 17">
            <a:extLst>
              <a:ext uri="{FF2B5EF4-FFF2-40B4-BE49-F238E27FC236}">
                <a16:creationId xmlns:a16="http://schemas.microsoft.com/office/drawing/2014/main" id="{A9D69AFD-BA38-A1F6-3A5B-065D8214072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0234" y="881224"/>
            <a:ext cx="3271949" cy="5000660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4" name="Picture Placeholder 17">
            <a:extLst>
              <a:ext uri="{FF2B5EF4-FFF2-40B4-BE49-F238E27FC236}">
                <a16:creationId xmlns:a16="http://schemas.microsoft.com/office/drawing/2014/main" id="{38BE15C8-102D-06C9-3024-BA8EC618309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685309" y="4041876"/>
            <a:ext cx="3271949" cy="1836631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5" name="Picture Placeholder 17">
            <a:extLst>
              <a:ext uri="{FF2B5EF4-FFF2-40B4-BE49-F238E27FC236}">
                <a16:creationId xmlns:a16="http://schemas.microsoft.com/office/drawing/2014/main" id="{C32A7272-596F-351E-83EE-85190F06F45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9055" y="1982712"/>
            <a:ext cx="1834919" cy="1836631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6" name="Picture Placeholder 17">
            <a:extLst>
              <a:ext uri="{FF2B5EF4-FFF2-40B4-BE49-F238E27FC236}">
                <a16:creationId xmlns:a16="http://schemas.microsoft.com/office/drawing/2014/main" id="{6B43B5EB-1446-8A34-4D3A-18B40FD8925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612385" y="1982711"/>
            <a:ext cx="1834919" cy="1836631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7" name="Picture Placeholder 17">
            <a:extLst>
              <a:ext uri="{FF2B5EF4-FFF2-40B4-BE49-F238E27FC236}">
                <a16:creationId xmlns:a16="http://schemas.microsoft.com/office/drawing/2014/main" id="{4527CB7A-0CC7-E03A-1F3E-A3DF47943F9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36688" y="4053253"/>
            <a:ext cx="1817574" cy="1836631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8" name="Picture Placeholder 17">
            <a:extLst>
              <a:ext uri="{FF2B5EF4-FFF2-40B4-BE49-F238E27FC236}">
                <a16:creationId xmlns:a16="http://schemas.microsoft.com/office/drawing/2014/main" id="{0A430A79-6188-2E78-EF4C-B54ECD063BD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620017" y="4053252"/>
            <a:ext cx="1834919" cy="1836631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66B9D77-7D3E-2146-27A7-3F8B921F7A38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6B37E723-B2D7-8851-B41C-CD37356D6A1B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8F9BC5D7-CBD6-9D5D-A615-906E20560237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7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3D86C061-8572-80C9-AE82-2A1DF99EDF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606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6F521C99-B060-2E74-DD44-7C7FEA53F0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9055" y="867435"/>
            <a:ext cx="3914088" cy="7848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slide title for gallery here</a:t>
            </a:r>
          </a:p>
        </p:txBody>
      </p:sp>
      <p:sp>
        <p:nvSpPr>
          <p:cNvPr id="3" name="Picture Placeholder 17">
            <a:extLst>
              <a:ext uri="{FF2B5EF4-FFF2-40B4-BE49-F238E27FC236}">
                <a16:creationId xmlns:a16="http://schemas.microsoft.com/office/drawing/2014/main" id="{9546DF72-8F17-1A13-95DA-B5C11D33F39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695714" y="867435"/>
            <a:ext cx="3271949" cy="2952090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12" name="Picture Placeholder 17">
            <a:extLst>
              <a:ext uri="{FF2B5EF4-FFF2-40B4-BE49-F238E27FC236}">
                <a16:creationId xmlns:a16="http://schemas.microsoft.com/office/drawing/2014/main" id="{8F1F8C53-10C9-56F0-F6A0-281CF1098C0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0234" y="881224"/>
            <a:ext cx="3271949" cy="5000660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13" name="Picture Placeholder 17">
            <a:extLst>
              <a:ext uri="{FF2B5EF4-FFF2-40B4-BE49-F238E27FC236}">
                <a16:creationId xmlns:a16="http://schemas.microsoft.com/office/drawing/2014/main" id="{4A265C9F-C7F1-2252-3E3B-A11817F7A88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685309" y="4041876"/>
            <a:ext cx="3271949" cy="1836631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14" name="Picture Placeholder 17">
            <a:extLst>
              <a:ext uri="{FF2B5EF4-FFF2-40B4-BE49-F238E27FC236}">
                <a16:creationId xmlns:a16="http://schemas.microsoft.com/office/drawing/2014/main" id="{69CDF66D-9842-44D4-E928-FEEDD4EF1B1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9055" y="1982712"/>
            <a:ext cx="1834919" cy="1836631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2597C206-33F6-CCDF-74D2-3EB06D30F76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612385" y="1982711"/>
            <a:ext cx="1834919" cy="1836631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482B0A3-B3B8-7BC3-48A0-101D9DF3421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36688" y="4053253"/>
            <a:ext cx="1817574" cy="1836631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19" name="Picture Placeholder 17">
            <a:extLst>
              <a:ext uri="{FF2B5EF4-FFF2-40B4-BE49-F238E27FC236}">
                <a16:creationId xmlns:a16="http://schemas.microsoft.com/office/drawing/2014/main" id="{FA202A87-1E5D-4961-8F39-AB802296666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620017" y="4053252"/>
            <a:ext cx="1834919" cy="1836631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B0736CA-862A-8076-9028-9EF4E6212950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492E6C-F926-FE3F-3E66-2B99B2596E22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8C8C2FB0-6E6F-B2CB-756F-5CEA11BF479D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9A8DFB8-F9F7-1FDF-412A-7BC0E1E104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57090"/>
            <a:ext cx="1326704" cy="2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3596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94F0AD-28FD-6F69-6177-A8F68A4EB4A2}"/>
              </a:ext>
            </a:extLst>
          </p:cNvPr>
          <p:cNvCxnSpPr/>
          <p:nvPr userDrawn="1"/>
        </p:nvCxnSpPr>
        <p:spPr>
          <a:xfrm>
            <a:off x="0" y="3951724"/>
            <a:ext cx="12192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E8414114-B613-F26F-651A-FA7E091F3795}"/>
              </a:ext>
            </a:extLst>
          </p:cNvPr>
          <p:cNvSpPr/>
          <p:nvPr userDrawn="1"/>
        </p:nvSpPr>
        <p:spPr>
          <a:xfrm>
            <a:off x="550301" y="3898285"/>
            <a:ext cx="106878" cy="1068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British Gas Body" pitchFamily="2" charset="77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9A51C83-173F-1706-551A-2A69AAC6FDB0}"/>
              </a:ext>
            </a:extLst>
          </p:cNvPr>
          <p:cNvSpPr/>
          <p:nvPr userDrawn="1"/>
        </p:nvSpPr>
        <p:spPr>
          <a:xfrm>
            <a:off x="2810090" y="3898285"/>
            <a:ext cx="106878" cy="1068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British Gas Body" pitchFamily="2" charset="77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C67E01C-EF7A-6713-DBFF-CDB1701487A3}"/>
              </a:ext>
            </a:extLst>
          </p:cNvPr>
          <p:cNvSpPr/>
          <p:nvPr userDrawn="1"/>
        </p:nvSpPr>
        <p:spPr>
          <a:xfrm>
            <a:off x="5096210" y="3898285"/>
            <a:ext cx="106878" cy="1068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British Gas Body" pitchFamily="2" charset="77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6BE764F-6808-481B-C1AB-D7A8D7CC90C5}"/>
              </a:ext>
            </a:extLst>
          </p:cNvPr>
          <p:cNvSpPr/>
          <p:nvPr userDrawn="1"/>
        </p:nvSpPr>
        <p:spPr>
          <a:xfrm>
            <a:off x="7376161" y="3898285"/>
            <a:ext cx="106878" cy="1068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British Gas Body" pitchFamily="2" charset="77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99B1F50-2701-7E47-94D1-59716151CE8C}"/>
              </a:ext>
            </a:extLst>
          </p:cNvPr>
          <p:cNvSpPr/>
          <p:nvPr userDrawn="1"/>
        </p:nvSpPr>
        <p:spPr>
          <a:xfrm>
            <a:off x="9653195" y="3898285"/>
            <a:ext cx="106878" cy="1068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British Gas Body" pitchFamily="2" charset="77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A69E924-15E8-1676-0A88-6584DC31F1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296F7021-A896-07A7-CDBF-A43BF12F9DC5}"/>
              </a:ext>
            </a:extLst>
          </p:cNvPr>
          <p:cNvSpPr txBox="1">
            <a:spLocks/>
          </p:cNvSpPr>
          <p:nvPr userDrawn="1"/>
        </p:nvSpPr>
        <p:spPr>
          <a:xfrm>
            <a:off x="10978945" y="231471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2147299-8B3A-E840-9836-F23BBF04F4B1}" type="slidenum">
              <a:rPr lang="en-GB" sz="900" smtClean="0">
                <a:solidFill>
                  <a:schemeClr val="accent2"/>
                </a:solidFill>
                <a:latin typeface="British Gas Body" pitchFamily="2" charset="77"/>
              </a:rPr>
              <a:pPr/>
              <a:t>‹#›</a:t>
            </a:fld>
            <a:endParaRPr lang="en-GB" sz="900" dirty="0">
              <a:solidFill>
                <a:schemeClr val="accent2"/>
              </a:solidFill>
              <a:latin typeface="British Gas Body" pitchFamily="2" charset="77"/>
            </a:endParaRP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6FDD83C5-7453-AFE1-73E7-BC5CD685B7F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0299" y="2929673"/>
            <a:ext cx="1680153" cy="59093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104A669E-413B-013B-6DD5-D08150228BC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96208" y="2926610"/>
            <a:ext cx="1680153" cy="59093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B41B818F-8D42-62C2-6798-622B99B79DF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642115" y="2926610"/>
            <a:ext cx="1680153" cy="59093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CB98417B-030C-4F70-DCBD-6F3F023EFA9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806089" y="4767790"/>
            <a:ext cx="1680153" cy="59093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94BD8C8-B5AC-AD5D-999F-04769883BC3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376161" y="4767790"/>
            <a:ext cx="1680153" cy="59093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D0B59880-CA88-E5C0-A2B9-47C0C6CB1C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0301" y="2543249"/>
            <a:ext cx="1680151" cy="3693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Jan 2023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FC258A12-D626-59C9-5A56-C437F3898B0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96210" y="2540186"/>
            <a:ext cx="1680151" cy="3693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Mar 2023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BBAB74CF-8967-D063-01F8-4516657914F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642117" y="2540186"/>
            <a:ext cx="1680151" cy="3693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May 2023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7DAFAB21-2AEE-9EBD-4308-0AEC5E2A5B7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06091" y="4381366"/>
            <a:ext cx="1680151" cy="3693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Feb 2023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65C16A9B-9A04-14E2-F907-839600E52ED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376163" y="4381366"/>
            <a:ext cx="1680151" cy="3693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Apr 2023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4B01204-44F3-F2A1-441F-B8DA09FFC0A7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EE628D66-EEDB-0C7D-92F2-5EF7FA124AEB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Slide Number Placeholder 1">
            <a:extLst>
              <a:ext uri="{FF2B5EF4-FFF2-40B4-BE49-F238E27FC236}">
                <a16:creationId xmlns:a16="http://schemas.microsoft.com/office/drawing/2014/main" id="{1EBC4E12-17FB-BE87-BC29-696B13F1183D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3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248305B-B8A9-339A-18F1-E939CB977E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2910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94F0AD-28FD-6F69-6177-A8F68A4EB4A2}"/>
              </a:ext>
            </a:extLst>
          </p:cNvPr>
          <p:cNvCxnSpPr/>
          <p:nvPr userDrawn="1"/>
        </p:nvCxnSpPr>
        <p:spPr>
          <a:xfrm>
            <a:off x="0" y="3951724"/>
            <a:ext cx="12192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E8414114-B613-F26F-651A-FA7E091F3795}"/>
              </a:ext>
            </a:extLst>
          </p:cNvPr>
          <p:cNvSpPr/>
          <p:nvPr userDrawn="1"/>
        </p:nvSpPr>
        <p:spPr>
          <a:xfrm>
            <a:off x="550301" y="3898285"/>
            <a:ext cx="106878" cy="10687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British Gas Body" pitchFamily="2" charset="77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9A51C83-173F-1706-551A-2A69AAC6FDB0}"/>
              </a:ext>
            </a:extLst>
          </p:cNvPr>
          <p:cNvSpPr/>
          <p:nvPr userDrawn="1"/>
        </p:nvSpPr>
        <p:spPr>
          <a:xfrm>
            <a:off x="2810090" y="3898285"/>
            <a:ext cx="106878" cy="10687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British Gas Body" pitchFamily="2" charset="77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C67E01C-EF7A-6713-DBFF-CDB1701487A3}"/>
              </a:ext>
            </a:extLst>
          </p:cNvPr>
          <p:cNvSpPr/>
          <p:nvPr userDrawn="1"/>
        </p:nvSpPr>
        <p:spPr>
          <a:xfrm>
            <a:off x="5096210" y="3898285"/>
            <a:ext cx="106878" cy="10687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British Gas Body" pitchFamily="2" charset="77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6BE764F-6808-481B-C1AB-D7A8D7CC90C5}"/>
              </a:ext>
            </a:extLst>
          </p:cNvPr>
          <p:cNvSpPr/>
          <p:nvPr userDrawn="1"/>
        </p:nvSpPr>
        <p:spPr>
          <a:xfrm>
            <a:off x="7376161" y="3898285"/>
            <a:ext cx="106878" cy="10687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British Gas Body" pitchFamily="2" charset="77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99B1F50-2701-7E47-94D1-59716151CE8C}"/>
              </a:ext>
            </a:extLst>
          </p:cNvPr>
          <p:cNvSpPr/>
          <p:nvPr userDrawn="1"/>
        </p:nvSpPr>
        <p:spPr>
          <a:xfrm>
            <a:off x="9653195" y="3898285"/>
            <a:ext cx="106878" cy="10687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British Gas Body" pitchFamily="2" charset="77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A69E924-15E8-1676-0A88-6584DC31F1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296F7021-A896-07A7-CDBF-A43BF12F9DC5}"/>
              </a:ext>
            </a:extLst>
          </p:cNvPr>
          <p:cNvSpPr txBox="1">
            <a:spLocks/>
          </p:cNvSpPr>
          <p:nvPr userDrawn="1"/>
        </p:nvSpPr>
        <p:spPr>
          <a:xfrm>
            <a:off x="10978945" y="231471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2147299-8B3A-E840-9836-F23BBF04F4B1}" type="slidenum">
              <a:rPr lang="en-GB" sz="900" smtClean="0">
                <a:solidFill>
                  <a:schemeClr val="accent2"/>
                </a:solidFill>
                <a:latin typeface="British Gas Body" pitchFamily="2" charset="77"/>
              </a:rPr>
              <a:pPr/>
              <a:t>‹#›</a:t>
            </a:fld>
            <a:endParaRPr lang="en-GB" sz="900" dirty="0">
              <a:solidFill>
                <a:schemeClr val="accent2"/>
              </a:solidFill>
              <a:latin typeface="British Gas Body" pitchFamily="2" charset="77"/>
            </a:endParaRP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38F8B758-32EE-3DF3-C2F5-08859DBFED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0301" y="2543249"/>
            <a:ext cx="1680151" cy="3693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Jan 2023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6FDD83C5-7453-AFE1-73E7-BC5CD685B7F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0299" y="2929673"/>
            <a:ext cx="1680153" cy="59093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307E4B-33B0-51C8-4723-93B1EF6FE1E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96210" y="2540186"/>
            <a:ext cx="1680151" cy="3693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Mar 2023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104A669E-413B-013B-6DD5-D08150228BC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96208" y="2926610"/>
            <a:ext cx="1680153" cy="59093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0AB8DB1E-BFC1-00AF-4B38-3347E43186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642117" y="2540186"/>
            <a:ext cx="1680151" cy="3693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May 2023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B41B818F-8D42-62C2-6798-622B99B79DF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642115" y="2926610"/>
            <a:ext cx="1680153" cy="59093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3BB8A1E3-450E-EA11-8714-B0C0603ADD0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06091" y="4381366"/>
            <a:ext cx="1680151" cy="3693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Feb 2023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CB98417B-030C-4F70-DCBD-6F3F023EFA9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806089" y="4767790"/>
            <a:ext cx="1680153" cy="59093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34E97FDB-02C4-68B3-171B-7A1649EB202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376163" y="4381366"/>
            <a:ext cx="1680151" cy="3693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Apr 2023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94BD8C8-B5AC-AD5D-999F-04769883BC3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376161" y="4767790"/>
            <a:ext cx="1680153" cy="59093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F6B1E08-213D-433B-E608-AAC6864053CA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21F76D4-80DC-2804-EB7C-205B64740616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2C03D960-C3FC-9D1E-A0D9-8041EAB024EF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8" name="Picture 7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32E8D988-81F2-8379-1EC8-42393A5A20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2304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1C96333-20DD-89A3-5F6B-A11924BB74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7181" y="4259268"/>
            <a:ext cx="4564365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accent2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Brian </a:t>
            </a:r>
            <a:r>
              <a:rPr lang="en-GB" err="1"/>
              <a:t>Gastock</a:t>
            </a:r>
            <a:endParaRPr lang="en-GB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3F1AADBD-08FE-ECBF-7E3F-42E62A309A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7181" y="4645692"/>
            <a:ext cx="4564365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Engineer, British Gas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63C625C-B5A2-53ED-3C8F-5A84042876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299" y="1607411"/>
            <a:ext cx="4805472" cy="21808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30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We’ve been looking after Britain’s homes for more than 200 years. But there’s more to us than just gas and electricity.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EAB2707-41B2-BB4D-9F44-7BB6A006A6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81" y="530979"/>
            <a:ext cx="871720" cy="59099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C3B1FE3-41CA-3C9F-7703-2135E387DF85}"/>
              </a:ext>
            </a:extLst>
          </p:cNvPr>
          <p:cNvSpPr/>
          <p:nvPr userDrawn="1"/>
        </p:nvSpPr>
        <p:spPr>
          <a:xfrm>
            <a:off x="0" y="6334538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36C18A7A-9993-C328-9FC3-0B9F6354A868}"/>
              </a:ext>
            </a:extLst>
          </p:cNvPr>
          <p:cNvSpPr/>
          <p:nvPr userDrawn="1"/>
        </p:nvSpPr>
        <p:spPr>
          <a:xfrm>
            <a:off x="6085146" y="6334538"/>
            <a:ext cx="6405896" cy="523462"/>
          </a:xfrm>
          <a:prstGeom prst="parallelogram">
            <a:avLst>
              <a:gd name="adj" fmla="val 195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Slide Number Placeholder 1">
            <a:extLst>
              <a:ext uri="{FF2B5EF4-FFF2-40B4-BE49-F238E27FC236}">
                <a16:creationId xmlns:a16="http://schemas.microsoft.com/office/drawing/2014/main" id="{907F646B-2EF5-B746-CF04-3ADFEDE6F7F2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2001C38C-7DE1-1B6A-62A9-682D7BFA76A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93677" y="0"/>
            <a:ext cx="5998323" cy="6334537"/>
          </a:xfrm>
          <a:custGeom>
            <a:avLst/>
            <a:gdLst>
              <a:gd name="connsiteX0" fmla="*/ 0 w 5998323"/>
              <a:gd name="connsiteY0" fmla="*/ 0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0 w 5998323"/>
              <a:gd name="connsiteY4" fmla="*/ 0 h 6334537"/>
              <a:gd name="connsiteX0" fmla="*/ 1212350 w 5998323"/>
              <a:gd name="connsiteY0" fmla="*/ 10274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12350 w 5998323"/>
              <a:gd name="connsiteY4" fmla="*/ 10274 h 6334537"/>
              <a:gd name="connsiteX0" fmla="*/ 1209073 w 5998323"/>
              <a:gd name="connsiteY0" fmla="*/ 3719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09073 w 5998323"/>
              <a:gd name="connsiteY4" fmla="*/ 3719 h 633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8323" h="6334537">
                <a:moveTo>
                  <a:pt x="1209073" y="3719"/>
                </a:moveTo>
                <a:lnTo>
                  <a:pt x="5998323" y="0"/>
                </a:lnTo>
                <a:lnTo>
                  <a:pt x="5998323" y="6334537"/>
                </a:lnTo>
                <a:lnTo>
                  <a:pt x="0" y="6334537"/>
                </a:lnTo>
                <a:lnTo>
                  <a:pt x="1209073" y="3719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B50028C-6093-B8C8-AF59-7F98698E6E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66255" y="6457090"/>
            <a:ext cx="1326704" cy="2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2442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1C96333-20DD-89A3-5F6B-A11924BB74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7181" y="4259268"/>
            <a:ext cx="4564365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accent3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Brian </a:t>
            </a:r>
            <a:r>
              <a:rPr lang="en-GB" err="1"/>
              <a:t>Gastock</a:t>
            </a:r>
            <a:endParaRPr lang="en-GB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3F1AADBD-08FE-ECBF-7E3F-42E62A309A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7181" y="4645692"/>
            <a:ext cx="4564365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Engineer, British Gas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63C625C-B5A2-53ED-3C8F-5A84042876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299" y="1607411"/>
            <a:ext cx="4805472" cy="21808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30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We’ve been looking after Britain’s homes for more than 200 years. But there’s more to us than just gas and electricity.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C3B1FE3-41CA-3C9F-7703-2135E387DF85}"/>
              </a:ext>
            </a:extLst>
          </p:cNvPr>
          <p:cNvSpPr/>
          <p:nvPr userDrawn="1"/>
        </p:nvSpPr>
        <p:spPr>
          <a:xfrm>
            <a:off x="0" y="6334538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36C18A7A-9993-C328-9FC3-0B9F6354A868}"/>
              </a:ext>
            </a:extLst>
          </p:cNvPr>
          <p:cNvSpPr/>
          <p:nvPr userDrawn="1"/>
        </p:nvSpPr>
        <p:spPr>
          <a:xfrm>
            <a:off x="6085146" y="6334538"/>
            <a:ext cx="6405896" cy="523462"/>
          </a:xfrm>
          <a:prstGeom prst="parallelogram">
            <a:avLst>
              <a:gd name="adj" fmla="val 195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Slide Number Placeholder 1">
            <a:extLst>
              <a:ext uri="{FF2B5EF4-FFF2-40B4-BE49-F238E27FC236}">
                <a16:creationId xmlns:a16="http://schemas.microsoft.com/office/drawing/2014/main" id="{907F646B-2EF5-B746-CF04-3ADFEDE6F7F2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2001C38C-7DE1-1B6A-62A9-682D7BFA76A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93677" y="0"/>
            <a:ext cx="5998323" cy="6334537"/>
          </a:xfrm>
          <a:custGeom>
            <a:avLst/>
            <a:gdLst>
              <a:gd name="connsiteX0" fmla="*/ 0 w 5998323"/>
              <a:gd name="connsiteY0" fmla="*/ 0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0 w 5998323"/>
              <a:gd name="connsiteY4" fmla="*/ 0 h 6334537"/>
              <a:gd name="connsiteX0" fmla="*/ 1212350 w 5998323"/>
              <a:gd name="connsiteY0" fmla="*/ 10274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12350 w 5998323"/>
              <a:gd name="connsiteY4" fmla="*/ 10274 h 6334537"/>
              <a:gd name="connsiteX0" fmla="*/ 1209073 w 5998323"/>
              <a:gd name="connsiteY0" fmla="*/ 3719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09073 w 5998323"/>
              <a:gd name="connsiteY4" fmla="*/ 3719 h 633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8323" h="6334537">
                <a:moveTo>
                  <a:pt x="1209073" y="3719"/>
                </a:moveTo>
                <a:lnTo>
                  <a:pt x="5998323" y="0"/>
                </a:lnTo>
                <a:lnTo>
                  <a:pt x="5998323" y="6334537"/>
                </a:lnTo>
                <a:lnTo>
                  <a:pt x="0" y="6334537"/>
                </a:lnTo>
                <a:lnTo>
                  <a:pt x="1209073" y="3719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5B01EB-828C-1D28-AA48-BFD1794D19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82" y="549148"/>
            <a:ext cx="871722" cy="5909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74392B-77BC-34FF-1AF3-AB94FCCDE6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66255" y="6457090"/>
            <a:ext cx="1326704" cy="2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8374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00BB4350-6BA6-77C7-C55B-F0128B216D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7181" y="4259268"/>
            <a:ext cx="4564365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accent2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Brian </a:t>
            </a:r>
            <a:r>
              <a:rPr lang="en-GB" err="1"/>
              <a:t>Gastock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312FA25-5AE5-9C60-28D9-D7E3D2DC27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7181" y="4645692"/>
            <a:ext cx="4564365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Engineer, British Gas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0191F00-3492-118A-E8EC-EAF37DDECB5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299" y="1607411"/>
            <a:ext cx="7676526" cy="23083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40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We’ve been looking after Britain’s homes for more than 200 years. But there’s more to us than just gas and electricity.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EBCC351-4A78-0B71-4BB4-1AB2B4D84CA2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1831F24-FFBB-69E0-7F97-528903A8FD6C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1FBAD45D-745D-4B0C-1B90-17C26B64C1FA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4B998F2-7DE9-9052-3DC5-47B8A4C98C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81" y="530979"/>
            <a:ext cx="871720" cy="59099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6041BA4-967E-1964-BE10-BC9B3FEF89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66255" y="6457090"/>
            <a:ext cx="1326704" cy="2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5275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2EE3719-5B05-6425-23F0-37EA36BEF0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82" y="549148"/>
            <a:ext cx="871722" cy="590998"/>
          </a:xfrm>
          <a:prstGeom prst="rect">
            <a:avLst/>
          </a:prstGeom>
        </p:spPr>
      </p:pic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00BB4350-6BA6-77C7-C55B-F0128B216D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7181" y="4259268"/>
            <a:ext cx="4564365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accent3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Brian </a:t>
            </a:r>
            <a:r>
              <a:rPr lang="en-GB" err="1"/>
              <a:t>Gastock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312FA25-5AE5-9C60-28D9-D7E3D2DC27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7181" y="4645692"/>
            <a:ext cx="4564365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Engineer, British Gas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0191F00-3492-118A-E8EC-EAF37DDECB5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299" y="1607411"/>
            <a:ext cx="7676526" cy="23083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40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We’ve been looking after Britain’s homes for more than 200 years. But there’s more to us than just gas and electricity.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EBCC351-4A78-0B71-4BB4-1AB2B4D84CA2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1831F24-FFBB-69E0-7F97-528903A8FD6C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1FBAD45D-745D-4B0C-1B90-17C26B64C1FA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07F56E-A141-B32B-0FA1-82074705AB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66255" y="6457090"/>
            <a:ext cx="1326704" cy="2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808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FBCAF01E-1377-C64B-3FF9-8C0FEAD500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0302" y="4348876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EDB4B5A9-A48C-BBEF-9663-7AF3023E1F9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89026" y="4350937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E5B144FA-2302-F185-2131-FA23D48A56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27750" y="4348875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E75D01D-78B1-7C31-CEE9-B9F2CD6901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89026" y="4857507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BB5C66DD-DD99-FCBC-F21B-E9EC22C2A59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27750" y="4847568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D07E8E4-47CC-6CC4-BBAF-BB0B0E7B755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0300" y="4847568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5705D8C0-63AB-B032-B279-A603443E68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5853307" cy="7848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Contents</a:t>
            </a:r>
          </a:p>
        </p:txBody>
      </p:sp>
      <p:sp>
        <p:nvSpPr>
          <p:cNvPr id="30" name="Picture Placeholder 17">
            <a:extLst>
              <a:ext uri="{FF2B5EF4-FFF2-40B4-BE49-F238E27FC236}">
                <a16:creationId xmlns:a16="http://schemas.microsoft.com/office/drawing/2014/main" id="{2C690223-20DA-51E4-99E7-B39CDF02F96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50300" y="2383435"/>
            <a:ext cx="2800838" cy="1867700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1" name="Picture Placeholder 17">
            <a:extLst>
              <a:ext uri="{FF2B5EF4-FFF2-40B4-BE49-F238E27FC236}">
                <a16:creationId xmlns:a16="http://schemas.microsoft.com/office/drawing/2014/main" id="{BF1832F6-BA56-7DBD-4568-AFD042DCFF4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789026" y="2383435"/>
            <a:ext cx="2800838" cy="1867700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2" name="Picture Placeholder 17">
            <a:extLst>
              <a:ext uri="{FF2B5EF4-FFF2-40B4-BE49-F238E27FC236}">
                <a16:creationId xmlns:a16="http://schemas.microsoft.com/office/drawing/2014/main" id="{608B738E-BAD3-F4DA-36A3-8448D8D23D0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027750" y="2383435"/>
            <a:ext cx="2800838" cy="1867700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DADCE9-391D-6A23-B06F-DCE641C76855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3B099A1-02CF-8E10-043E-D78B6E5DAF0C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7639FD5D-F920-DB2A-0563-6B6DE6A47D40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3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99361CBB-6CEB-D271-24A1-FF07373336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593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CFEC65C-213E-741A-C75C-3891E22A662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6764337" cy="34163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8000" b="0" i="0">
                <a:solidFill>
                  <a:schemeClr val="bg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Energising </a:t>
            </a:r>
            <a:br>
              <a:rPr lang="en-GB"/>
            </a:br>
            <a:r>
              <a:rPr lang="en-GB"/>
              <a:t>a greener, fairer future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22DAAB1-5FEB-E65B-5210-567DAC62F298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0640E44-1657-6234-08C7-1D0A9F6EA9F8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905475C2-788C-3314-F473-80707E4AFAA2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AF1CA7-D4EB-26C2-9E86-8DAE00AD19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57090"/>
            <a:ext cx="1326704" cy="2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7879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74EDC50-4F68-EDFB-97CA-70D21ACEEE49}"/>
              </a:ext>
            </a:extLst>
          </p:cNvPr>
          <p:cNvSpPr/>
          <p:nvPr userDrawn="1"/>
        </p:nvSpPr>
        <p:spPr>
          <a:xfrm>
            <a:off x="0" y="6334538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2D7942-546A-656A-4841-843001D55FC9}"/>
              </a:ext>
            </a:extLst>
          </p:cNvPr>
          <p:cNvSpPr/>
          <p:nvPr userDrawn="1"/>
        </p:nvSpPr>
        <p:spPr>
          <a:xfrm>
            <a:off x="6085146" y="6334538"/>
            <a:ext cx="6405896" cy="523462"/>
          </a:xfrm>
          <a:prstGeom prst="parallelogram">
            <a:avLst>
              <a:gd name="adj" fmla="val 195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F80A16C-8F37-1400-3E8E-03E723E423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0863" y="522042"/>
            <a:ext cx="5291137" cy="7848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bg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E0DE28FA-CC8A-7814-5F01-6ADB90E3251A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D03D9451-7130-6EA6-8814-6E303DAC5D8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93677" y="0"/>
            <a:ext cx="5998323" cy="6334537"/>
          </a:xfrm>
          <a:custGeom>
            <a:avLst/>
            <a:gdLst>
              <a:gd name="connsiteX0" fmla="*/ 0 w 5998323"/>
              <a:gd name="connsiteY0" fmla="*/ 0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0 w 5998323"/>
              <a:gd name="connsiteY4" fmla="*/ 0 h 6334537"/>
              <a:gd name="connsiteX0" fmla="*/ 1212350 w 5998323"/>
              <a:gd name="connsiteY0" fmla="*/ 10274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12350 w 5998323"/>
              <a:gd name="connsiteY4" fmla="*/ 10274 h 6334537"/>
              <a:gd name="connsiteX0" fmla="*/ 1209073 w 5998323"/>
              <a:gd name="connsiteY0" fmla="*/ 3719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09073 w 5998323"/>
              <a:gd name="connsiteY4" fmla="*/ 3719 h 633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8323" h="6334537">
                <a:moveTo>
                  <a:pt x="1209073" y="3719"/>
                </a:moveTo>
                <a:lnTo>
                  <a:pt x="5998323" y="0"/>
                </a:lnTo>
                <a:lnTo>
                  <a:pt x="5998323" y="6334537"/>
                </a:lnTo>
                <a:lnTo>
                  <a:pt x="0" y="6334537"/>
                </a:lnTo>
                <a:lnTo>
                  <a:pt x="1209073" y="3719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A5A16A-A8F9-1AF3-A124-AE60DBBFF2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57090"/>
            <a:ext cx="1326704" cy="2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3408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CFAC400F-7FC8-2301-67F3-7C01316895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0863" y="522042"/>
            <a:ext cx="5291137" cy="7848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bg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B98D941-921E-CDB2-9CB7-C998BFD596C0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B505593-EC0A-A912-DF8A-B18CDBF50C79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E595092A-570F-E15F-4021-7821432DCB5B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9A0B0CB-99CA-ACAE-A52F-04A67854B3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57090"/>
            <a:ext cx="1326704" cy="2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6337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783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B3553406-3E75-C0B4-8145-46E59DA7763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5853307" cy="7848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Contents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8C9B95C-0D04-6CAA-3BDC-252A2F4CFF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0302" y="2164910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F3144A9-D120-B61A-D8E5-F78D29E2DA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0300" y="2663602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3DC9035E-19E9-E30E-7302-DF0F0740824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9056" y="3417109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82057CF1-9F51-64E1-B42A-7203D0703DE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9054" y="3915801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1C95007B-F1E5-68D0-3740-08A3EEC8C23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29054" y="4669308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05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0DAC6EBE-EA3C-C47F-25CC-3F979C2DD58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29052" y="5168000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891A279B-545C-86EE-27A3-78A09E7C77F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94780" y="2164910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A2E0900-08DC-036C-E2CE-78AD3546E81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94778" y="2663602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88B54C3-A659-39AE-4ADB-6D612EA3717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594784" y="3417109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04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30EF1DB1-2A0F-2C0D-D5B6-20A60E0FBC9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594782" y="3915801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B4AB2109-9726-510F-5BE6-309EBC85101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594782" y="4669308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06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49155C59-9372-7385-198D-651C43AC8E3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94780" y="5168000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D0C71D9-2935-4293-E3BA-6A09C96E0141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05C5F258-7220-BE6D-D0C7-68DD546789CB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CAEC42A6-7C8C-4CAE-3148-5CC62E8BFA22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21" name="Picture 20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12BB60B-2994-E77B-3FD9-32C32A8104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794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889F9450-6B10-71DA-135C-E686AD3CE9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5853307" cy="7848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Contents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9AB242D-C962-8F0A-C5EA-A3DC15E71A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0302" y="2164910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1EA15064-47DF-4C5E-15C5-3E90CF3404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0300" y="2663602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17D0FBEC-CE69-B239-EB6C-E09494F188F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9056" y="3417109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B6254D75-8FDF-F4B0-BB8F-124B83AF70A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9054" y="3915801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6C9AFE0C-FEDB-E699-026C-3C49BC48F8E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29054" y="4669308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05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79189FFB-FFC6-62ED-15F7-F321445EB29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29052" y="5168000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577A030A-035E-14DA-DF73-910D7B8FD43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94780" y="2164910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56A387D3-1566-C766-6979-8BF9F8B164F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94778" y="2663602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6336A8AF-0E16-0473-37D4-5F3E086C3D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594784" y="3417109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04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85EACBE9-584A-79EB-900F-A3F61616CE1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594782" y="3915801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41" name="Text Placeholder 9">
            <a:extLst>
              <a:ext uri="{FF2B5EF4-FFF2-40B4-BE49-F238E27FC236}">
                <a16:creationId xmlns:a16="http://schemas.microsoft.com/office/drawing/2014/main" id="{BF3BCE74-0FEB-3B68-DE72-51312542D36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594782" y="4669308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06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05542BFE-5865-F84B-6BE9-E85FE82C640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94780" y="5168000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61FF55F-5A71-1CC8-0938-D3B636B3D08A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E28027-BDA3-9BCE-12EB-CCD6CF72212F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4DB3F7F7-09C0-B7AD-AF78-C41E67C71DE5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3" name="Picture Placeholder 17">
            <a:extLst>
              <a:ext uri="{FF2B5EF4-FFF2-40B4-BE49-F238E27FC236}">
                <a16:creationId xmlns:a16="http://schemas.microsoft.com/office/drawing/2014/main" id="{F675A90A-D20C-3331-0521-D0030628563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93677" y="0"/>
            <a:ext cx="5998323" cy="6334537"/>
          </a:xfrm>
          <a:custGeom>
            <a:avLst/>
            <a:gdLst>
              <a:gd name="connsiteX0" fmla="*/ 0 w 5998323"/>
              <a:gd name="connsiteY0" fmla="*/ 0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0 w 5998323"/>
              <a:gd name="connsiteY4" fmla="*/ 0 h 6334537"/>
              <a:gd name="connsiteX0" fmla="*/ 1212350 w 5998323"/>
              <a:gd name="connsiteY0" fmla="*/ 10274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12350 w 5998323"/>
              <a:gd name="connsiteY4" fmla="*/ 10274 h 6334537"/>
              <a:gd name="connsiteX0" fmla="*/ 1209073 w 5998323"/>
              <a:gd name="connsiteY0" fmla="*/ 3719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09073 w 5998323"/>
              <a:gd name="connsiteY4" fmla="*/ 3719 h 633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8323" h="6334537">
                <a:moveTo>
                  <a:pt x="1209073" y="3719"/>
                </a:moveTo>
                <a:lnTo>
                  <a:pt x="5998323" y="0"/>
                </a:lnTo>
                <a:lnTo>
                  <a:pt x="5998323" y="6334537"/>
                </a:lnTo>
                <a:lnTo>
                  <a:pt x="0" y="6334537"/>
                </a:lnTo>
                <a:lnTo>
                  <a:pt x="1209073" y="3719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pic>
        <p:nvPicPr>
          <p:cNvPr id="4" name="Picture 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19EF4461-6CF2-5CF4-F5F0-0CCC8823C8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39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6879CAC-A162-86DE-6B9C-E1B877F67C4B}"/>
              </a:ext>
            </a:extLst>
          </p:cNvPr>
          <p:cNvSpPr/>
          <p:nvPr userDrawn="1"/>
        </p:nvSpPr>
        <p:spPr>
          <a:xfrm>
            <a:off x="0" y="6334538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AFBD012-F794-B498-6B72-1E2A189CA068}"/>
              </a:ext>
            </a:extLst>
          </p:cNvPr>
          <p:cNvSpPr/>
          <p:nvPr userDrawn="1"/>
        </p:nvSpPr>
        <p:spPr>
          <a:xfrm>
            <a:off x="6085146" y="6334538"/>
            <a:ext cx="6405896" cy="523462"/>
          </a:xfrm>
          <a:prstGeom prst="parallelogram">
            <a:avLst>
              <a:gd name="adj" fmla="val 195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CFAC400F-7FC8-2301-67F3-7C01316895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0863" y="522042"/>
            <a:ext cx="5291137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bg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section title here</a:t>
            </a:r>
          </a:p>
        </p:txBody>
      </p:sp>
      <p:sp>
        <p:nvSpPr>
          <p:cNvPr id="12" name="Slide Number Placeholder 1">
            <a:extLst>
              <a:ext uri="{FF2B5EF4-FFF2-40B4-BE49-F238E27FC236}">
                <a16:creationId xmlns:a16="http://schemas.microsoft.com/office/drawing/2014/main" id="{277BB9B4-62A5-F91C-2403-58FC16AB9E18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C105B18A-CE7B-B252-1AD7-B33BF23D83E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93677" y="0"/>
            <a:ext cx="5998323" cy="6334537"/>
          </a:xfrm>
          <a:custGeom>
            <a:avLst/>
            <a:gdLst>
              <a:gd name="connsiteX0" fmla="*/ 0 w 5998323"/>
              <a:gd name="connsiteY0" fmla="*/ 0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0 w 5998323"/>
              <a:gd name="connsiteY4" fmla="*/ 0 h 6334537"/>
              <a:gd name="connsiteX0" fmla="*/ 1212350 w 5998323"/>
              <a:gd name="connsiteY0" fmla="*/ 10274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12350 w 5998323"/>
              <a:gd name="connsiteY4" fmla="*/ 10274 h 6334537"/>
              <a:gd name="connsiteX0" fmla="*/ 1209073 w 5998323"/>
              <a:gd name="connsiteY0" fmla="*/ 3719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09073 w 5998323"/>
              <a:gd name="connsiteY4" fmla="*/ 3719 h 633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8323" h="6334537">
                <a:moveTo>
                  <a:pt x="1209073" y="3719"/>
                </a:moveTo>
                <a:lnTo>
                  <a:pt x="5998323" y="0"/>
                </a:lnTo>
                <a:lnTo>
                  <a:pt x="5998323" y="6334537"/>
                </a:lnTo>
                <a:lnTo>
                  <a:pt x="0" y="6334537"/>
                </a:lnTo>
                <a:lnTo>
                  <a:pt x="1209073" y="3719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C332DF-A1C1-3C7C-18B6-90C33B7F8C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57090"/>
            <a:ext cx="1326704" cy="2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522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CFAC400F-7FC8-2301-67F3-7C01316895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0863" y="522042"/>
            <a:ext cx="5291137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bg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section title here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B98D941-921E-CDB2-9CB7-C998BFD596C0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B505593-EC0A-A912-DF8A-B18CDBF50C79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E595092A-570F-E15F-4021-7821432DCB5B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3935F4A-15DF-A33C-7E79-85F4927935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57090"/>
            <a:ext cx="1326704" cy="2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451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196D68F-759C-136C-2C24-E6E0AA62F4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5853307" cy="7848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Meet our team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3E7A6348-421D-1172-2BCA-2E6FB23F868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9056" y="4296990"/>
            <a:ext cx="253888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Name Surname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0D75B4BA-4E22-62D8-5B67-B87D0CFB216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9054" y="4678707"/>
            <a:ext cx="2538884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Title to go here 	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380E8F65-D583-B49E-1592-EEB6B4DB998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04082" y="4284605"/>
            <a:ext cx="253888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Name Surname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DDB9EF1-991E-B08B-B29D-F83AA1DDAC2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304080" y="4666322"/>
            <a:ext cx="2538884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Title to go here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D5CDF3A1-7C93-E8BE-116A-F490F09363F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6002" y="4272220"/>
            <a:ext cx="253888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Name Surname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2ACD3539-DBC7-611E-4309-67A4F1587E8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96000" y="4653937"/>
            <a:ext cx="2538884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Title to go here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18E0D13C-0B7E-F53E-7D99-82FFBF97E8B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871026" y="4272220"/>
            <a:ext cx="253888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Name Surname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B32486DC-D250-4F8C-D35D-0A51AD00B0B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871024" y="4653937"/>
            <a:ext cx="2538884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Title to go here</a:t>
            </a:r>
          </a:p>
        </p:txBody>
      </p:sp>
      <p:sp>
        <p:nvSpPr>
          <p:cNvPr id="36" name="Picture Placeholder 17">
            <a:extLst>
              <a:ext uri="{FF2B5EF4-FFF2-40B4-BE49-F238E27FC236}">
                <a16:creationId xmlns:a16="http://schemas.microsoft.com/office/drawing/2014/main" id="{946E7420-4146-2BB5-79F3-B5B86E0DE8F6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48767" y="2130101"/>
            <a:ext cx="1912578" cy="1922865"/>
          </a:xfrm>
          <a:prstGeom prst="rect">
            <a:avLst/>
          </a:prstGeom>
          <a:ln w="12700">
            <a:noFill/>
          </a:ln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7" name="Picture Placeholder 17">
            <a:extLst>
              <a:ext uri="{FF2B5EF4-FFF2-40B4-BE49-F238E27FC236}">
                <a16:creationId xmlns:a16="http://schemas.microsoft.com/office/drawing/2014/main" id="{CCC3AB02-B74C-F53D-25E2-36BD8A09F15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299569" y="2142486"/>
            <a:ext cx="1912578" cy="1922865"/>
          </a:xfrm>
          <a:prstGeom prst="rect">
            <a:avLst/>
          </a:prstGeom>
          <a:ln w="12700">
            <a:noFill/>
          </a:ln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8" name="Picture Placeholder 17">
            <a:extLst>
              <a:ext uri="{FF2B5EF4-FFF2-40B4-BE49-F238E27FC236}">
                <a16:creationId xmlns:a16="http://schemas.microsoft.com/office/drawing/2014/main" id="{3D567CFE-BAE5-39A2-813B-3B7DE75BB799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096000" y="2130101"/>
            <a:ext cx="1912578" cy="1922865"/>
          </a:xfrm>
          <a:prstGeom prst="rect">
            <a:avLst/>
          </a:prstGeom>
          <a:ln w="12700">
            <a:noFill/>
          </a:ln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9" name="Picture Placeholder 17">
            <a:extLst>
              <a:ext uri="{FF2B5EF4-FFF2-40B4-BE49-F238E27FC236}">
                <a16:creationId xmlns:a16="http://schemas.microsoft.com/office/drawing/2014/main" id="{EDA16AE8-510B-30E7-50D4-23333EDC0EE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846802" y="2142486"/>
            <a:ext cx="1912578" cy="1922865"/>
          </a:xfrm>
          <a:prstGeom prst="rect">
            <a:avLst/>
          </a:prstGeom>
          <a:ln w="12700">
            <a:noFill/>
          </a:ln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3819697-2A6F-1839-94D4-B0524E0BF576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17E8D01-1905-1E2E-FB71-7F9E39471294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CA58ECF5-BD78-82AD-86BF-2A39346F93A8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7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6F4F07A5-15B0-04E9-3F0C-7E3EB6ABC5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583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B9A65237-EE8A-EA4B-61F1-6E09AE9717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B8A9693F-C38F-AB74-DC81-0BF2D90622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9903A9A-52FE-A88A-579A-5890DC6E947A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B57BDF0-BE83-DB66-AE4D-D4EA0535E2F1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7C80DE56-130E-537E-6C36-17913BEAC2F9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2" name="Picture Placeholder 17">
            <a:extLst>
              <a:ext uri="{FF2B5EF4-FFF2-40B4-BE49-F238E27FC236}">
                <a16:creationId xmlns:a16="http://schemas.microsoft.com/office/drawing/2014/main" id="{20CD4889-B97A-F778-0638-083121D0D9C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93677" y="0"/>
            <a:ext cx="5998323" cy="6334537"/>
          </a:xfrm>
          <a:custGeom>
            <a:avLst/>
            <a:gdLst>
              <a:gd name="connsiteX0" fmla="*/ 0 w 5998323"/>
              <a:gd name="connsiteY0" fmla="*/ 0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0 w 5998323"/>
              <a:gd name="connsiteY4" fmla="*/ 0 h 6334537"/>
              <a:gd name="connsiteX0" fmla="*/ 1212350 w 5998323"/>
              <a:gd name="connsiteY0" fmla="*/ 10274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12350 w 5998323"/>
              <a:gd name="connsiteY4" fmla="*/ 10274 h 6334537"/>
              <a:gd name="connsiteX0" fmla="*/ 1209073 w 5998323"/>
              <a:gd name="connsiteY0" fmla="*/ 3719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09073 w 5998323"/>
              <a:gd name="connsiteY4" fmla="*/ 3719 h 633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8323" h="6334537">
                <a:moveTo>
                  <a:pt x="1209073" y="3719"/>
                </a:moveTo>
                <a:lnTo>
                  <a:pt x="5998323" y="0"/>
                </a:lnTo>
                <a:lnTo>
                  <a:pt x="5998323" y="6334537"/>
                </a:lnTo>
                <a:lnTo>
                  <a:pt x="0" y="6334537"/>
                </a:lnTo>
                <a:lnTo>
                  <a:pt x="1209073" y="3719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C58BA5CF-BDF8-C6FC-24C7-E8AD9C37437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50298" y="2199916"/>
            <a:ext cx="4223265" cy="13942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8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Centrica has a role at every step of the every transition, When it comes to energy, we make it, store it, move it, sell it and mend it. </a:t>
            </a:r>
          </a:p>
        </p:txBody>
      </p:sp>
      <p:pic>
        <p:nvPicPr>
          <p:cNvPr id="9" name="Picture 8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7EAB08A-3F68-8AB9-7AF1-5B31EADD51A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9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72623996-7A44-BB1D-DD73-221A04F00317}"/>
              </a:ext>
            </a:extLst>
          </p:cNvPr>
          <p:cNvSpPr/>
          <p:nvPr userDrawn="1"/>
        </p:nvSpPr>
        <p:spPr>
          <a:xfrm flipH="1">
            <a:off x="947881" y="-1058779"/>
            <a:ext cx="654931" cy="65493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 dirty="0">
              <a:solidFill>
                <a:schemeClr val="tx1"/>
              </a:solidFill>
              <a:latin typeface="British Gas Body" pitchFamily="2" charset="77"/>
              <a:cs typeface="Calibri" panose="020F0502020204030204" pitchFamily="34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7B9B3A5-DACB-76C3-FA79-025902116C55}"/>
              </a:ext>
            </a:extLst>
          </p:cNvPr>
          <p:cNvSpPr/>
          <p:nvPr userDrawn="1"/>
        </p:nvSpPr>
        <p:spPr>
          <a:xfrm flipH="1">
            <a:off x="-1" y="-1058779"/>
            <a:ext cx="654931" cy="65493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 dirty="0">
              <a:solidFill>
                <a:schemeClr val="bg1"/>
              </a:solidFill>
              <a:latin typeface="British Gas Body" pitchFamily="2" charset="77"/>
              <a:cs typeface="Calibri" panose="020F050202020403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B43A380-0BB9-204D-E51D-A3B40755973F}"/>
              </a:ext>
            </a:extLst>
          </p:cNvPr>
          <p:cNvSpPr/>
          <p:nvPr userDrawn="1"/>
        </p:nvSpPr>
        <p:spPr>
          <a:xfrm flipH="1">
            <a:off x="1895763" y="-1058779"/>
            <a:ext cx="654931" cy="65493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100" dirty="0">
              <a:solidFill>
                <a:schemeClr val="tx1"/>
              </a:solidFill>
              <a:latin typeface="British Gas Body" pitchFamily="2" charset="77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8BFDF5-34EE-B3A9-2991-A1A2C615DC08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3500" y="63500"/>
            <a:ext cx="498475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200">
                <a:solidFill>
                  <a:srgbClr val="FF00FF">
                    <a:alpha val="50000"/>
                  </a:srgb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4153549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49" r:id="rId2"/>
    <p:sldLayoutId id="2147483652" r:id="rId3"/>
    <p:sldLayoutId id="2147483654" r:id="rId4"/>
    <p:sldLayoutId id="2147483653" r:id="rId5"/>
    <p:sldLayoutId id="2147483656" r:id="rId6"/>
    <p:sldLayoutId id="2147483680" r:id="rId7"/>
    <p:sldLayoutId id="2147483657" r:id="rId8"/>
    <p:sldLayoutId id="2147483658" r:id="rId9"/>
    <p:sldLayoutId id="2147483659" r:id="rId10"/>
    <p:sldLayoutId id="2147483660" r:id="rId11"/>
    <p:sldLayoutId id="2147483686" r:id="rId12"/>
    <p:sldLayoutId id="2147483662" r:id="rId13"/>
    <p:sldLayoutId id="2147483677" r:id="rId14"/>
    <p:sldLayoutId id="2147483663" r:id="rId15"/>
    <p:sldLayoutId id="2147483687" r:id="rId16"/>
    <p:sldLayoutId id="2147483665" r:id="rId17"/>
    <p:sldLayoutId id="2147483679" r:id="rId18"/>
    <p:sldLayoutId id="2147483684" r:id="rId19"/>
    <p:sldLayoutId id="2147483676" r:id="rId20"/>
    <p:sldLayoutId id="2147483685" r:id="rId21"/>
    <p:sldLayoutId id="2147483667" r:id="rId22"/>
    <p:sldLayoutId id="2147483668" r:id="rId23"/>
    <p:sldLayoutId id="2147483669" r:id="rId24"/>
    <p:sldLayoutId id="2147483670" r:id="rId25"/>
    <p:sldLayoutId id="2147483671" r:id="rId26"/>
    <p:sldLayoutId id="2147483683" r:id="rId27"/>
    <p:sldLayoutId id="2147483672" r:id="rId28"/>
    <p:sldLayoutId id="2147483682" r:id="rId29"/>
    <p:sldLayoutId id="2147483673" r:id="rId30"/>
    <p:sldLayoutId id="2147483651" r:id="rId31"/>
    <p:sldLayoutId id="2147483681" r:id="rId32"/>
    <p:sldLayoutId id="2147483650" r:id="rId3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James.Knight3@centrica.com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1.xml"/><Relationship Id="rId5" Type="http://schemas.openxmlformats.org/officeDocument/2006/relationships/hyperlink" Target="mailto:Gareth@waterswye.co.uk" TargetMode="External"/><Relationship Id="rId4" Type="http://schemas.openxmlformats.org/officeDocument/2006/relationships/hyperlink" Target="mailto:Gregory.Edwards@centrica.co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0334BA-61F1-7A1E-4DD4-A1B703990A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0861" y="1613862"/>
            <a:ext cx="7115213" cy="3096361"/>
          </a:xfrm>
        </p:spPr>
        <p:txBody>
          <a:bodyPr/>
          <a:lstStyle/>
          <a:p>
            <a:r>
              <a:rPr lang="en-GB" sz="4000" dirty="0"/>
              <a:t>CMP474</a:t>
            </a:r>
          </a:p>
          <a:p>
            <a:r>
              <a:rPr lang="en-GB" sz="4000" dirty="0"/>
              <a:t> Fixed BSUoS Price</a:t>
            </a:r>
          </a:p>
          <a:p>
            <a:r>
              <a:rPr lang="en-GB" sz="4000" dirty="0"/>
              <a:t>Revision Mechanism</a:t>
            </a:r>
          </a:p>
          <a:p>
            <a:endParaRPr lang="en-GB" sz="4000" b="0" i="0" dirty="0">
              <a:latin typeface="Centrica Headline" pitchFamily="50" charset="0"/>
            </a:endParaRPr>
          </a:p>
          <a:p>
            <a:r>
              <a:rPr lang="en-GB" sz="2000" dirty="0"/>
              <a:t>Workgroup meeting 4</a:t>
            </a:r>
            <a:endParaRPr lang="en-US" sz="2000" b="0" i="0" dirty="0">
              <a:latin typeface="Centrica Headline" pitchFamily="50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2C72BA5-BDC9-C3EC-D250-012203146B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9348" y="5244138"/>
            <a:ext cx="5125108" cy="286232"/>
          </a:xfr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400">
                <a:latin typeface="+mn-lt"/>
              </a:rPr>
              <a:t>15 </a:t>
            </a:r>
            <a:r>
              <a:rPr lang="en-US" sz="1400" dirty="0">
                <a:latin typeface="+mn-lt"/>
              </a:rPr>
              <a:t>May 2026</a:t>
            </a: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A047BF85-2C93-62BA-E75F-32781ECEC00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10911100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721298D-6DF0-59BA-C041-0B1BC5FD72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0" i="0" dirty="0">
                <a:latin typeface="Centrica Headline" pitchFamily="50" charset="0"/>
              </a:rPr>
              <a:t>Thank you</a:t>
            </a:r>
          </a:p>
        </p:txBody>
      </p:sp>
      <p:pic>
        <p:nvPicPr>
          <p:cNvPr id="5" name="Picture Placeholder 4" descr="Aerial view of a neighborhood at night&#10;&#10;Description automatically generated">
            <a:extLst>
              <a:ext uri="{FF2B5EF4-FFF2-40B4-BE49-F238E27FC236}">
                <a16:creationId xmlns:a16="http://schemas.microsoft.com/office/drawing/2014/main" id="{F81C834F-F9DD-135E-9DF0-61C38D66B39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AE1D3464-8034-80E6-4572-4EC6F9BA3AA5}"/>
              </a:ext>
            </a:extLst>
          </p:cNvPr>
          <p:cNvSpPr txBox="1">
            <a:spLocks/>
          </p:cNvSpPr>
          <p:nvPr/>
        </p:nvSpPr>
        <p:spPr>
          <a:xfrm>
            <a:off x="276543" y="1654201"/>
            <a:ext cx="6535737" cy="253425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accent2"/>
                </a:solidFill>
                <a:latin typeface="British Gas Body" pitchFamily="2" charset="77"/>
              </a:rPr>
              <a:t>For further information, please contact: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accent2"/>
                </a:solidFill>
                <a:latin typeface="British Gas Body" pitchFamily="2" charset="77"/>
              </a:rPr>
              <a:t>James Knight (</a:t>
            </a:r>
            <a:r>
              <a:rPr lang="en-US" sz="2000" dirty="0">
                <a:solidFill>
                  <a:schemeClr val="accent2"/>
                </a:solidFill>
                <a:latin typeface="British Gas Body" pitchFamily="2" charset="77"/>
                <a:hlinkClick r:id="rId3"/>
              </a:rPr>
              <a:t>James.Knight3@centrica.com</a:t>
            </a:r>
            <a:r>
              <a:rPr lang="en-US" sz="2000" dirty="0">
                <a:solidFill>
                  <a:schemeClr val="accent2"/>
                </a:solidFill>
                <a:latin typeface="British Gas Body" pitchFamily="2" charset="77"/>
              </a:rPr>
              <a:t>)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accent2"/>
                </a:solidFill>
                <a:latin typeface="British Gas Body" pitchFamily="2" charset="77"/>
              </a:rPr>
              <a:t>Gregory Edwards (</a:t>
            </a:r>
            <a:r>
              <a:rPr lang="en-US" sz="2000" dirty="0">
                <a:solidFill>
                  <a:schemeClr val="accent2"/>
                </a:solidFill>
                <a:latin typeface="British Gas Body" pitchFamily="2" charset="77"/>
                <a:hlinkClick r:id="rId4"/>
              </a:rPr>
              <a:t>Gregory.Edwards@centrica.com</a:t>
            </a:r>
            <a:r>
              <a:rPr lang="en-US" sz="2000" dirty="0">
                <a:solidFill>
                  <a:schemeClr val="accent2"/>
                </a:solidFill>
                <a:latin typeface="British Gas Body" pitchFamily="2" charset="77"/>
              </a:rPr>
              <a:t>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>
                <a:solidFill>
                  <a:schemeClr val="accent2"/>
                </a:solidFill>
                <a:latin typeface="British Gas Body" pitchFamily="2" charset="77"/>
              </a:rPr>
              <a:t>Gareth Evans (</a:t>
            </a:r>
            <a:r>
              <a:rPr lang="en-US" sz="2000" dirty="0">
                <a:solidFill>
                  <a:schemeClr val="accent2"/>
                </a:solidFill>
                <a:latin typeface="British Gas Body" pitchFamily="2" charset="77"/>
                <a:hlinkClick r:id="rId5"/>
              </a:rPr>
              <a:t>Gareth@waterswye.co.uk</a:t>
            </a:r>
            <a:r>
              <a:rPr lang="en-US" sz="2000" dirty="0">
                <a:solidFill>
                  <a:schemeClr val="accent2"/>
                </a:solidFill>
                <a:latin typeface="British Gas Body" pitchFamily="2" charset="77"/>
              </a:rPr>
              <a:t>) 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sz="2000" dirty="0">
              <a:solidFill>
                <a:schemeClr val="accent2"/>
              </a:solidFill>
              <a:latin typeface="British Gas Body" pitchFamily="2" charset="77"/>
            </a:endParaRPr>
          </a:p>
          <a:p>
            <a:pPr>
              <a:lnSpc>
                <a:spcPct val="150000"/>
              </a:lnSpc>
            </a:pPr>
            <a:endParaRPr lang="en-US" sz="2000" dirty="0">
              <a:solidFill>
                <a:schemeClr val="accent2"/>
              </a:solidFill>
              <a:latin typeface="British Gas Body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80700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5038E-D597-B7EB-65AE-4525815A97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2BB2D99-9FB6-E497-80BD-B2DE078429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399" y="248504"/>
            <a:ext cx="11604371" cy="978729"/>
          </a:xfrm>
        </p:spPr>
        <p:txBody>
          <a:bodyPr/>
          <a:lstStyle/>
          <a:p>
            <a:r>
              <a:rPr lang="en-GB" sz="3200" dirty="0">
                <a:latin typeface="Centrica Headline" pitchFamily="50" charset="0"/>
              </a:rPr>
              <a:t>Solution part 1: specify the minimum information that NESO must publish ahead of revising the Fixed BSUoS Price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77674AC-6870-7291-4E45-F2A1381676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710731"/>
              </p:ext>
            </p:extLst>
          </p:nvPr>
        </p:nvGraphicFramePr>
        <p:xfrm>
          <a:off x="452927" y="1092732"/>
          <a:ext cx="11508279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2224">
                  <a:extLst>
                    <a:ext uri="{9D8B030D-6E8A-4147-A177-3AD203B41FA5}">
                      <a16:colId xmlns:a16="http://schemas.microsoft.com/office/drawing/2014/main" val="4130962891"/>
                    </a:ext>
                  </a:extLst>
                </a:gridCol>
                <a:gridCol w="3483869">
                  <a:extLst>
                    <a:ext uri="{9D8B030D-6E8A-4147-A177-3AD203B41FA5}">
                      <a16:colId xmlns:a16="http://schemas.microsoft.com/office/drawing/2014/main" val="3292648742"/>
                    </a:ext>
                  </a:extLst>
                </a:gridCol>
                <a:gridCol w="3296093">
                  <a:extLst>
                    <a:ext uri="{9D8B030D-6E8A-4147-A177-3AD203B41FA5}">
                      <a16:colId xmlns:a16="http://schemas.microsoft.com/office/drawing/2014/main" val="1556148994"/>
                    </a:ext>
                  </a:extLst>
                </a:gridCol>
                <a:gridCol w="3296093">
                  <a:extLst>
                    <a:ext uri="{9D8B030D-6E8A-4147-A177-3AD203B41FA5}">
                      <a16:colId xmlns:a16="http://schemas.microsoft.com/office/drawing/2014/main" val="41540764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2"/>
                        </a:solidFill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Enduring arrangements: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From January – March 2027 price cap period onwards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Transitional arrangements: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For the October to December 2026 price cap period only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Rationale</a:t>
                      </a:r>
                    </a:p>
                  </a:txBody>
                  <a:tcPr marL="137160" marR="137160" marT="137160" marB="137160"/>
                </a:tc>
                <a:extLst>
                  <a:ext uri="{0D108BD9-81ED-4DB2-BD59-A6C34878D82A}">
                    <a16:rowId xmlns:a16="http://schemas.microsoft.com/office/drawing/2014/main" val="2003430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/>
                        <a:t>BSUoS Working Capital Facility Utilisation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/>
                        <a:t>Trigger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This level provides suppliers with early, actionable information before material risk crystallises, while still avoiding unnecessary or noise‑driven alerts.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7854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Relevant forecast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Forecast generated by forecast model used by NESO in the ‘Monitor’ phase of its internal ‘Tariff Reset Process’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Maintains consistency with NESO’s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internal ‘Tariff Reset Process’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Early warning signal and NESO’s decision making are supported by the same forecast.</a:t>
                      </a:r>
                      <a:endParaRPr lang="en-GB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97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Minimum information requirements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Assumed size of the BSUoS Working Capital Facility</a:t>
                      </a:r>
                    </a:p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Forecast utilisation of the BSUoS Working Capital Facility at the time of publication of the notice.</a:t>
                      </a:r>
                    </a:p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When it expects that the BSUoS Working Capital Facility will be exhausted</a:t>
                      </a:r>
                    </a:p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Forecast of additional costs to be recovered in the relevant Fixed Tariff period(s)</a:t>
                      </a:r>
                    </a:p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Indicative revised Fixed BSUoS Price(s) for the relevant Fixed Tariff period(s)</a:t>
                      </a:r>
                    </a:p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Indicative Fixed BSUoS Price for the subsequent period for which the Fixed BSUoS Price has not yet been published.</a:t>
                      </a:r>
                    </a:p>
                    <a:p>
                      <a:pPr marL="285750" lvl="0" indent="-2857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 be published within 5 Business Days of the NESO first forecasting exceeding the </a:t>
                      </a:r>
                      <a:r>
                        <a:rPr lang="en-GB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threshold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Introduces some degree of predictability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84294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2722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1A62E7-7A75-4F4C-89E6-513DB31DF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6D876D6-5CAF-9818-670F-B9A1B70F98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399" y="248504"/>
            <a:ext cx="11604371" cy="978729"/>
          </a:xfrm>
        </p:spPr>
        <p:txBody>
          <a:bodyPr/>
          <a:lstStyle/>
          <a:p>
            <a:r>
              <a:rPr lang="en-GB" sz="3200" dirty="0">
                <a:latin typeface="Centrica Headline" pitchFamily="50" charset="0"/>
              </a:rPr>
              <a:t>Solution part 2: specify the minimum notice period for revising the Fixed BSUoS Price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A26CB1C-904F-C280-02A2-87846ACAAA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091194"/>
              </p:ext>
            </p:extLst>
          </p:nvPr>
        </p:nvGraphicFramePr>
        <p:xfrm>
          <a:off x="360000" y="1260000"/>
          <a:ext cx="11448000" cy="499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000">
                  <a:extLst>
                    <a:ext uri="{9D8B030D-6E8A-4147-A177-3AD203B41FA5}">
                      <a16:colId xmlns:a16="http://schemas.microsoft.com/office/drawing/2014/main" val="4130962891"/>
                    </a:ext>
                  </a:extLst>
                </a:gridCol>
                <a:gridCol w="3240000">
                  <a:extLst>
                    <a:ext uri="{9D8B030D-6E8A-4147-A177-3AD203B41FA5}">
                      <a16:colId xmlns:a16="http://schemas.microsoft.com/office/drawing/2014/main" val="3292648742"/>
                    </a:ext>
                  </a:extLst>
                </a:gridCol>
                <a:gridCol w="3240000">
                  <a:extLst>
                    <a:ext uri="{9D8B030D-6E8A-4147-A177-3AD203B41FA5}">
                      <a16:colId xmlns:a16="http://schemas.microsoft.com/office/drawing/2014/main" val="1556148994"/>
                    </a:ext>
                  </a:extLst>
                </a:gridCol>
                <a:gridCol w="3348000">
                  <a:extLst>
                    <a:ext uri="{9D8B030D-6E8A-4147-A177-3AD203B41FA5}">
                      <a16:colId xmlns:a16="http://schemas.microsoft.com/office/drawing/2014/main" val="41540764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2"/>
                        </a:solidFill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Enduring arrangements: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From January – March 2027 price cap period onwards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Transitional arrangements: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For the October to December 2026 price cap period only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Rationale</a:t>
                      </a:r>
                    </a:p>
                  </a:txBody>
                  <a:tcPr marL="137160" marR="137160" marT="137160" marB="137160"/>
                </a:tc>
                <a:extLst>
                  <a:ext uri="{0D108BD9-81ED-4DB2-BD59-A6C34878D82A}">
                    <a16:rowId xmlns:a16="http://schemas.microsoft.com/office/drawing/2014/main" val="2003430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/>
                        <a:t>Duration of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Fixed BSUoS Price</a:t>
                      </a:r>
                      <a:endParaRPr lang="en-GB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Revised Fixed BSUoS Prices are fixed for the entire duration of any price cap period</a:t>
                      </a:r>
                    </a:p>
                  </a:txBody>
                  <a:tcPr marL="1080000" marR="108000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the risk of under-recovery of costs from domestic customers on the default.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Partially mitigates supplier cashflow risk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7854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/>
                        <a:t>Minimum notice period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3 months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months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3-month notice period is the same as that for the April to September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Fixed BSUoS Price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2-month window reflects the expected Authority decision in July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84294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Fixed BSUoS Price revision window 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Window closes at 3 months ahead of the start of any price cap period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Window closes at 2 months ahead of the start of the October to December 2026  price cap period</a:t>
                      </a:r>
                      <a:endParaRPr lang="en-GB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Revision windows ensure that revised Fixed BSUoS Prices can be included in price cap setting.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5809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Restrictions on revising the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Fixed BSUoS Price 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Fixed BSUoS Price cannot be revised if the 2-month notice period cannot be satisfied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Prevents an unnecessary market shock.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Cost recovery can be delayed to the next price cap period.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4794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9816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EA48A-17A4-EF05-E4A4-B997703A6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4DF6C58-E422-42E4-BBC0-4236A6D8EA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399" y="248504"/>
            <a:ext cx="11604371" cy="978729"/>
          </a:xfrm>
        </p:spPr>
        <p:txBody>
          <a:bodyPr/>
          <a:lstStyle/>
          <a:p>
            <a:r>
              <a:rPr lang="en-GB" sz="3200" dirty="0">
                <a:latin typeface="Centrica Headline" pitchFamily="50" charset="0"/>
              </a:rPr>
              <a:t>Solution part 2: specify the minimum notice period for revising the Fixed BSUoS Price (2)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6C446D4-083C-357E-B821-74FF3972A2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076977"/>
              </p:ext>
            </p:extLst>
          </p:nvPr>
        </p:nvGraphicFramePr>
        <p:xfrm>
          <a:off x="360000" y="1260000"/>
          <a:ext cx="1144800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000">
                  <a:extLst>
                    <a:ext uri="{9D8B030D-6E8A-4147-A177-3AD203B41FA5}">
                      <a16:colId xmlns:a16="http://schemas.microsoft.com/office/drawing/2014/main" val="4130962891"/>
                    </a:ext>
                  </a:extLst>
                </a:gridCol>
                <a:gridCol w="3240000">
                  <a:extLst>
                    <a:ext uri="{9D8B030D-6E8A-4147-A177-3AD203B41FA5}">
                      <a16:colId xmlns:a16="http://schemas.microsoft.com/office/drawing/2014/main" val="3292648742"/>
                    </a:ext>
                  </a:extLst>
                </a:gridCol>
                <a:gridCol w="3240000">
                  <a:extLst>
                    <a:ext uri="{9D8B030D-6E8A-4147-A177-3AD203B41FA5}">
                      <a16:colId xmlns:a16="http://schemas.microsoft.com/office/drawing/2014/main" val="1556148994"/>
                    </a:ext>
                  </a:extLst>
                </a:gridCol>
                <a:gridCol w="3348000">
                  <a:extLst>
                    <a:ext uri="{9D8B030D-6E8A-4147-A177-3AD203B41FA5}">
                      <a16:colId xmlns:a16="http://schemas.microsoft.com/office/drawing/2014/main" val="4154076498"/>
                    </a:ext>
                  </a:extLst>
                </a:gridCol>
              </a:tblGrid>
              <a:tr h="508667"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2"/>
                        </a:solidFill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Enduring arrangements: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From January – March 2027 price cap period onwards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Transitional arrangements: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For the October to December 2026 price cap period only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Rationale</a:t>
                      </a:r>
                    </a:p>
                  </a:txBody>
                  <a:tcPr marL="137160" marR="137160" marT="137160" marB="137160"/>
                </a:tc>
                <a:extLst>
                  <a:ext uri="{0D108BD9-81ED-4DB2-BD59-A6C34878D82A}">
                    <a16:rowId xmlns:a16="http://schemas.microsoft.com/office/drawing/2014/main" val="2003430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/>
                        <a:t>Minimum information requirements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Assumed size of the BSUoS Working Capital Facility</a:t>
                      </a:r>
                    </a:p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Target BSUoS Working Capital Facility utilisation floor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Revised Fixed BSUoS Price(s) for the relevant Fixed Tariff period(s)</a:t>
                      </a:r>
                    </a:p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Additional costs to be recovered in the relevant Fixed Tariff period(s)</a:t>
                      </a:r>
                    </a:p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Indicative Fixed BSUoS Price for the subsequent period for which the Fixed BSUoS Price has not yet been published.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78545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7086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86FA1-D9F5-3563-D7C4-A7B7844A7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2EB86A-750C-5DA7-DF96-78D4F856C6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399" y="248504"/>
            <a:ext cx="11604371" cy="1421928"/>
          </a:xfrm>
        </p:spPr>
        <p:txBody>
          <a:bodyPr/>
          <a:lstStyle/>
          <a:p>
            <a:r>
              <a:rPr lang="en-GB" sz="3200" dirty="0">
                <a:latin typeface="Centrica Headline" pitchFamily="50" charset="0"/>
              </a:rPr>
              <a:t>Solution part 3: specify BSUoS Working Capital Facility utilisation floor if revision of the Fixed BSUoS Price is necessary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1FD917A-209A-89A9-39DD-BF130420DA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96556"/>
              </p:ext>
            </p:extLst>
          </p:nvPr>
        </p:nvGraphicFramePr>
        <p:xfrm>
          <a:off x="360000" y="1260000"/>
          <a:ext cx="114480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000">
                  <a:extLst>
                    <a:ext uri="{9D8B030D-6E8A-4147-A177-3AD203B41FA5}">
                      <a16:colId xmlns:a16="http://schemas.microsoft.com/office/drawing/2014/main" val="4130962891"/>
                    </a:ext>
                  </a:extLst>
                </a:gridCol>
                <a:gridCol w="3240000">
                  <a:extLst>
                    <a:ext uri="{9D8B030D-6E8A-4147-A177-3AD203B41FA5}">
                      <a16:colId xmlns:a16="http://schemas.microsoft.com/office/drawing/2014/main" val="3292648742"/>
                    </a:ext>
                  </a:extLst>
                </a:gridCol>
                <a:gridCol w="3240000">
                  <a:extLst>
                    <a:ext uri="{9D8B030D-6E8A-4147-A177-3AD203B41FA5}">
                      <a16:colId xmlns:a16="http://schemas.microsoft.com/office/drawing/2014/main" val="1556148994"/>
                    </a:ext>
                  </a:extLst>
                </a:gridCol>
                <a:gridCol w="3348000">
                  <a:extLst>
                    <a:ext uri="{9D8B030D-6E8A-4147-A177-3AD203B41FA5}">
                      <a16:colId xmlns:a16="http://schemas.microsoft.com/office/drawing/2014/main" val="41540764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2"/>
                        </a:solidFill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Enduring arrangements: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From January – March 2027 price cap period onwards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Transitional arrangements: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For the October to December 2026 price cap period only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Rationale</a:t>
                      </a:r>
                    </a:p>
                  </a:txBody>
                  <a:tcPr marL="137160" marR="137160" marT="137160" marB="137160"/>
                </a:tc>
                <a:extLst>
                  <a:ext uri="{0D108BD9-81ED-4DB2-BD59-A6C34878D82A}">
                    <a16:rowId xmlns:a16="http://schemas.microsoft.com/office/drawing/2014/main" val="2003430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/>
                        <a:t>BSUoS Working Capital Facility utilisation floor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Utilisation cannot be less than 75% if a specific revised Fixed BSUoS Price encompasses a single price cap period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Utilisation cannot be less than 50% if a specific revised Fixed BSUoS Price encompasses two price cap periods</a:t>
                      </a:r>
                    </a:p>
                  </a:txBody>
                  <a:tcPr marL="1080000" marR="108000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It can be assumed that the working capital availability is evenly distributed across the year i.e. 25% of the working capital is available for each quarter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Ensures adequate working capital is available to NESO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Ensures that recovery of working capital is not excessive since revision of the Fixed BSUoS Price should be an extraordinary market event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78545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61640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F7F937-2B5F-867A-260A-C8C8AE4BE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BE8FAC3-BBD0-6849-0994-68DB109712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399" y="248504"/>
            <a:ext cx="11604371" cy="978729"/>
          </a:xfrm>
        </p:spPr>
        <p:txBody>
          <a:bodyPr/>
          <a:lstStyle/>
          <a:p>
            <a:r>
              <a:rPr lang="en-GB" sz="3200" dirty="0">
                <a:latin typeface="Centrica Headline" pitchFamily="50" charset="0"/>
              </a:rPr>
              <a:t>Transitional arrangements for the October – December 2026 price cap period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AEDCE6E-B5BA-9124-3599-53764EEE5F12}"/>
              </a:ext>
            </a:extLst>
          </p:cNvPr>
          <p:cNvGrpSpPr/>
          <p:nvPr/>
        </p:nvGrpSpPr>
        <p:grpSpPr>
          <a:xfrm>
            <a:off x="719999" y="1260000"/>
            <a:ext cx="10764001" cy="5020309"/>
            <a:chOff x="719999" y="1260000"/>
            <a:chExt cx="10764001" cy="502030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57AA70AF-E526-9F69-D02E-5C25CFE4888D}"/>
                </a:ext>
              </a:extLst>
            </p:cNvPr>
            <p:cNvGrpSpPr/>
            <p:nvPr/>
          </p:nvGrpSpPr>
          <p:grpSpPr>
            <a:xfrm>
              <a:off x="719999" y="1260000"/>
              <a:ext cx="10764001" cy="4334862"/>
              <a:chOff x="719999" y="1260000"/>
              <a:chExt cx="10764001" cy="4334862"/>
            </a:xfrm>
          </p:grpSpPr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8B373C2C-0295-E48C-37CF-B163F64FC95C}"/>
                  </a:ext>
                </a:extLst>
              </p:cNvPr>
              <p:cNvSpPr/>
              <p:nvPr/>
            </p:nvSpPr>
            <p:spPr>
              <a:xfrm>
                <a:off x="720000" y="1260000"/>
                <a:ext cx="107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b="1" dirty="0"/>
                  <a:t>2026-27</a:t>
                </a:r>
              </a:p>
            </p:txBody>
          </p:sp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6F54E2EB-A635-C3CE-5F93-4B1B10FA0905}"/>
                  </a:ext>
                </a:extLst>
              </p:cNvPr>
              <p:cNvSpPr/>
              <p:nvPr/>
            </p:nvSpPr>
            <p:spPr>
              <a:xfrm>
                <a:off x="7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Apr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D0AD4C8A-125A-71A7-46CE-C51046571A42}"/>
                  </a:ext>
                </a:extLst>
              </p:cNvPr>
              <p:cNvSpPr/>
              <p:nvPr/>
            </p:nvSpPr>
            <p:spPr>
              <a:xfrm>
                <a:off x="16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May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137448D3-6CF0-3534-A6D3-9971653B49C6}"/>
                  </a:ext>
                </a:extLst>
              </p:cNvPr>
              <p:cNvSpPr/>
              <p:nvPr/>
            </p:nvSpPr>
            <p:spPr>
              <a:xfrm>
                <a:off x="25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Jun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FC591EE3-BB93-084F-D624-A692E0925672}"/>
                  </a:ext>
                </a:extLst>
              </p:cNvPr>
              <p:cNvSpPr/>
              <p:nvPr/>
            </p:nvSpPr>
            <p:spPr>
              <a:xfrm>
                <a:off x="34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Jul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0421C69D-680E-0A8A-9425-77204E2B1C0E}"/>
                  </a:ext>
                </a:extLst>
              </p:cNvPr>
              <p:cNvSpPr/>
              <p:nvPr/>
            </p:nvSpPr>
            <p:spPr>
              <a:xfrm>
                <a:off x="97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Feb</a:t>
                </a:r>
              </a:p>
              <a:p>
                <a:pPr algn="ctr"/>
                <a:r>
                  <a:rPr lang="en-GB" sz="1400" dirty="0"/>
                  <a:t>2027</a:t>
                </a:r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BCD654F9-06C4-265A-D956-D9BB5AF4D5A5}"/>
                  </a:ext>
                </a:extLst>
              </p:cNvPr>
              <p:cNvSpPr/>
              <p:nvPr/>
            </p:nvSpPr>
            <p:spPr>
              <a:xfrm>
                <a:off x="43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Aug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119796A3-95AD-3C9E-49F7-BED426595603}"/>
                  </a:ext>
                </a:extLst>
              </p:cNvPr>
              <p:cNvSpPr/>
              <p:nvPr/>
            </p:nvSpPr>
            <p:spPr>
              <a:xfrm>
                <a:off x="61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Oct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115C6E65-920C-0FA7-2EB0-49735161165D}"/>
                  </a:ext>
                </a:extLst>
              </p:cNvPr>
              <p:cNvSpPr/>
              <p:nvPr/>
            </p:nvSpPr>
            <p:spPr>
              <a:xfrm>
                <a:off x="52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Sep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BAAB51D3-2A1B-0687-AB8B-7AA630BB59DE}"/>
                  </a:ext>
                </a:extLst>
              </p:cNvPr>
              <p:cNvSpPr/>
              <p:nvPr/>
            </p:nvSpPr>
            <p:spPr>
              <a:xfrm>
                <a:off x="88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Jan</a:t>
                </a:r>
              </a:p>
              <a:p>
                <a:pPr algn="ctr"/>
                <a:r>
                  <a:rPr lang="en-GB" sz="1400" dirty="0"/>
                  <a:t>2027</a:t>
                </a:r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2A04E482-7E7B-E8C3-458B-5C0744648F6F}"/>
                  </a:ext>
                </a:extLst>
              </p:cNvPr>
              <p:cNvSpPr/>
              <p:nvPr/>
            </p:nvSpPr>
            <p:spPr>
              <a:xfrm>
                <a:off x="70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Nov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DE8ABBF1-99EA-3806-238D-B73FB143199E}"/>
                  </a:ext>
                </a:extLst>
              </p:cNvPr>
              <p:cNvSpPr/>
              <p:nvPr/>
            </p:nvSpPr>
            <p:spPr>
              <a:xfrm>
                <a:off x="79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Dec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C8D16D54-C296-ECA6-B1B7-2231BA862587}"/>
                  </a:ext>
                </a:extLst>
              </p:cNvPr>
              <p:cNvSpPr/>
              <p:nvPr/>
            </p:nvSpPr>
            <p:spPr>
              <a:xfrm>
                <a:off x="106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Mar</a:t>
                </a:r>
              </a:p>
              <a:p>
                <a:pPr algn="ctr"/>
                <a:r>
                  <a:rPr lang="en-GB" sz="1400" dirty="0"/>
                  <a:t>2027</a:t>
                </a:r>
              </a:p>
            </p:txBody>
          </p: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EFA77CA8-A2BE-F5A7-4A8E-2E31771A1566}"/>
                  </a:ext>
                </a:extLst>
              </p:cNvPr>
              <p:cNvGrpSpPr/>
              <p:nvPr/>
            </p:nvGrpSpPr>
            <p:grpSpPr>
              <a:xfrm>
                <a:off x="719999" y="4140000"/>
                <a:ext cx="10764001" cy="576000"/>
                <a:chOff x="720000" y="4140000"/>
                <a:chExt cx="10764001" cy="576000"/>
              </a:xfrm>
            </p:grpSpPr>
            <p:sp>
              <p:nvSpPr>
                <p:cNvPr id="44" name="Rectangle: Rounded Corners 43">
                  <a:extLst>
                    <a:ext uri="{FF2B5EF4-FFF2-40B4-BE49-F238E27FC236}">
                      <a16:creationId xmlns:a16="http://schemas.microsoft.com/office/drawing/2014/main" id="{DB1F5A48-6D05-51EA-A5AB-D9B8D4761571}"/>
                    </a:ext>
                  </a:extLst>
                </p:cNvPr>
                <p:cNvSpPr/>
                <p:nvPr/>
              </p:nvSpPr>
              <p:spPr>
                <a:xfrm>
                  <a:off x="720000" y="4140000"/>
                  <a:ext cx="10764000" cy="576000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45" name="Rectangle: Rounded Corners 44">
                  <a:extLst>
                    <a:ext uri="{FF2B5EF4-FFF2-40B4-BE49-F238E27FC236}">
                      <a16:creationId xmlns:a16="http://schemas.microsoft.com/office/drawing/2014/main" id="{B9B07A0B-AD3A-3126-1756-C48F05CB164D}"/>
                    </a:ext>
                  </a:extLst>
                </p:cNvPr>
                <p:cNvSpPr/>
                <p:nvPr/>
              </p:nvSpPr>
              <p:spPr>
                <a:xfrm>
                  <a:off x="6120001" y="4140000"/>
                  <a:ext cx="5364000" cy="576000"/>
                </a:xfrm>
                <a:prstGeom prst="roundRect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400" b="1" dirty="0"/>
                    <a:t>REVISED Fixed BSUoS Price 8</a:t>
                  </a: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48663FD6-934F-01EC-BACA-78ED5BC4C563}"/>
                  </a:ext>
                </a:extLst>
              </p:cNvPr>
              <p:cNvGrpSpPr/>
              <p:nvPr/>
            </p:nvGrpSpPr>
            <p:grpSpPr>
              <a:xfrm>
                <a:off x="720000" y="2700000"/>
                <a:ext cx="10764000" cy="576000"/>
                <a:chOff x="720000" y="4860000"/>
                <a:chExt cx="10764000" cy="576000"/>
              </a:xfrm>
            </p:grpSpPr>
            <p:sp>
              <p:nvSpPr>
                <p:cNvPr id="5" name="Rectangle: Rounded Corners 4">
                  <a:extLst>
                    <a:ext uri="{FF2B5EF4-FFF2-40B4-BE49-F238E27FC236}">
                      <a16:creationId xmlns:a16="http://schemas.microsoft.com/office/drawing/2014/main" id="{F9842F78-7671-5CBB-4ADA-15FCE6621A53}"/>
                    </a:ext>
                  </a:extLst>
                </p:cNvPr>
                <p:cNvSpPr/>
                <p:nvPr/>
              </p:nvSpPr>
              <p:spPr>
                <a:xfrm>
                  <a:off x="720000" y="4860000"/>
                  <a:ext cx="10764000" cy="576000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10" name="Rectangle: Rounded Corners 9">
                  <a:extLst>
                    <a:ext uri="{FF2B5EF4-FFF2-40B4-BE49-F238E27FC236}">
                      <a16:creationId xmlns:a16="http://schemas.microsoft.com/office/drawing/2014/main" id="{041A633C-7D43-9255-F335-04F7D3702F3D}"/>
                    </a:ext>
                  </a:extLst>
                </p:cNvPr>
                <p:cNvSpPr/>
                <p:nvPr/>
              </p:nvSpPr>
              <p:spPr>
                <a:xfrm>
                  <a:off x="6120000" y="4860000"/>
                  <a:ext cx="2664000" cy="576000"/>
                </a:xfrm>
                <a:prstGeom prst="round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400" b="1" dirty="0">
                      <a:solidFill>
                        <a:schemeClr val="tx1"/>
                      </a:solidFill>
                    </a:rPr>
                    <a:t>Oct – Dec Price Cap (3)</a:t>
                  </a:r>
                </a:p>
              </p:txBody>
            </p:sp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EAA2C894-E3A0-A962-37D0-0924DAE79BC0}"/>
                    </a:ext>
                  </a:extLst>
                </p:cNvPr>
                <p:cNvGrpSpPr/>
                <p:nvPr/>
              </p:nvGrpSpPr>
              <p:grpSpPr>
                <a:xfrm>
                  <a:off x="4680000" y="5004000"/>
                  <a:ext cx="1278000" cy="374862"/>
                  <a:chOff x="7218000" y="5940000"/>
                  <a:chExt cx="1278000" cy="374862"/>
                </a:xfrm>
              </p:grpSpPr>
              <p:sp>
                <p:nvSpPr>
                  <p:cNvPr id="19" name="Star: 4 Points 18">
                    <a:extLst>
                      <a:ext uri="{FF2B5EF4-FFF2-40B4-BE49-F238E27FC236}">
                        <a16:creationId xmlns:a16="http://schemas.microsoft.com/office/drawing/2014/main" id="{C8AD7549-BA63-5600-DF54-C8CBC617577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7488000" y="5940000"/>
                    <a:ext cx="216000" cy="216000"/>
                  </a:xfrm>
                  <a:prstGeom prst="star4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/>
                  </a:p>
                </p:txBody>
              </p:sp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C7283EC1-42EB-02AA-5941-F35AA90DF569}"/>
                      </a:ext>
                    </a:extLst>
                  </p:cNvPr>
                  <p:cNvSpPr txBox="1"/>
                  <p:nvPr/>
                </p:nvSpPr>
                <p:spPr>
                  <a:xfrm>
                    <a:off x="7218000" y="6120000"/>
                    <a:ext cx="720000" cy="194862"/>
                  </a:xfrm>
                  <a:prstGeom prst="rect">
                    <a:avLst/>
                  </a:prstGeom>
                  <a:noFill/>
                </p:spPr>
                <p:txBody>
                  <a:bodyPr wrap="square" tIns="0" bIns="0" anchor="b" anchorCtr="1">
                    <a:spAutoFit/>
                  </a:bodyPr>
                  <a:lstStyle/>
                  <a:p>
                    <a:pPr lvl="0">
                      <a:lnSpc>
                        <a:spcPct val="114000"/>
                      </a:lnSpc>
                      <a:tabLst>
                        <a:tab pos="457200" algn="l"/>
                      </a:tabLst>
                    </a:pPr>
                    <a:r>
                      <a:rPr lang="en-GB" sz="1200" dirty="0">
                        <a:ea typeface="Aptos" panose="020B0004020202020204" pitchFamily="34" charset="0"/>
                        <a:cs typeface="72" panose="020B0503030000000003" pitchFamily="34" charset="0"/>
                      </a:rPr>
                      <a:t>26 Aug</a:t>
                    </a:r>
                    <a:endParaRPr lang="en-GB" sz="1200" b="1" dirty="0">
                      <a:ea typeface="Aptos" panose="020B0004020202020204" pitchFamily="34" charset="0"/>
                      <a:cs typeface="72" panose="020B0503030000000003" pitchFamily="34" charset="0"/>
                    </a:endParaRPr>
                  </a:p>
                </p:txBody>
              </p:sp>
              <p:cxnSp>
                <p:nvCxnSpPr>
                  <p:cNvPr id="23" name="Straight Arrow Connector 22">
                    <a:extLst>
                      <a:ext uri="{FF2B5EF4-FFF2-40B4-BE49-F238E27FC236}">
                        <a16:creationId xmlns:a16="http://schemas.microsoft.com/office/drawing/2014/main" id="{30CE1B65-288E-1A21-6AEA-77B710B0480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812000" y="6048000"/>
                    <a:ext cx="684000" cy="0"/>
                  </a:xfrm>
                  <a:prstGeom prst="straightConnector1">
                    <a:avLst/>
                  </a:prstGeom>
                  <a:ln w="12700">
                    <a:prstDash val="sysDash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4998A23E-B2E1-4248-9C07-30915EE29980}"/>
                  </a:ext>
                </a:extLst>
              </p:cNvPr>
              <p:cNvGrpSpPr/>
              <p:nvPr/>
            </p:nvGrpSpPr>
            <p:grpSpPr>
              <a:xfrm>
                <a:off x="720000" y="3420000"/>
                <a:ext cx="10764000" cy="576000"/>
                <a:chOff x="720000" y="5580000"/>
                <a:chExt cx="10764000" cy="576000"/>
              </a:xfrm>
            </p:grpSpPr>
            <p:sp>
              <p:nvSpPr>
                <p:cNvPr id="36" name="Rectangle: Rounded Corners 35">
                  <a:extLst>
                    <a:ext uri="{FF2B5EF4-FFF2-40B4-BE49-F238E27FC236}">
                      <a16:creationId xmlns:a16="http://schemas.microsoft.com/office/drawing/2014/main" id="{4D1D7254-9401-3BA1-E821-E8055768EA26}"/>
                    </a:ext>
                  </a:extLst>
                </p:cNvPr>
                <p:cNvSpPr/>
                <p:nvPr/>
              </p:nvSpPr>
              <p:spPr>
                <a:xfrm>
                  <a:off x="720000" y="5580000"/>
                  <a:ext cx="10764000" cy="576000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37" name="Rectangle: Rounded Corners 36">
                  <a:extLst>
                    <a:ext uri="{FF2B5EF4-FFF2-40B4-BE49-F238E27FC236}">
                      <a16:creationId xmlns:a16="http://schemas.microsoft.com/office/drawing/2014/main" id="{2D727C9C-3FC9-92F0-56EE-F5516EEC790D}"/>
                    </a:ext>
                  </a:extLst>
                </p:cNvPr>
                <p:cNvSpPr/>
                <p:nvPr/>
              </p:nvSpPr>
              <p:spPr>
                <a:xfrm>
                  <a:off x="8820000" y="5580000"/>
                  <a:ext cx="2664000" cy="576000"/>
                </a:xfrm>
                <a:prstGeom prst="round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400" b="1" dirty="0">
                      <a:solidFill>
                        <a:schemeClr val="tx1"/>
                      </a:solidFill>
                    </a:rPr>
                    <a:t>Jan – Mar Price Cap (4)</a:t>
                  </a:r>
                </a:p>
              </p:txBody>
            </p:sp>
            <p:grpSp>
              <p:nvGrpSpPr>
                <p:cNvPr id="38" name="Group 37">
                  <a:extLst>
                    <a:ext uri="{FF2B5EF4-FFF2-40B4-BE49-F238E27FC236}">
                      <a16:creationId xmlns:a16="http://schemas.microsoft.com/office/drawing/2014/main" id="{C318B0C0-B76B-CCA1-39E5-0E645CD06376}"/>
                    </a:ext>
                  </a:extLst>
                </p:cNvPr>
                <p:cNvGrpSpPr/>
                <p:nvPr/>
              </p:nvGrpSpPr>
              <p:grpSpPr>
                <a:xfrm>
                  <a:off x="7380000" y="5724000"/>
                  <a:ext cx="1278000" cy="374862"/>
                  <a:chOff x="7218000" y="5940000"/>
                  <a:chExt cx="1278000" cy="374862"/>
                </a:xfrm>
              </p:grpSpPr>
              <p:sp>
                <p:nvSpPr>
                  <p:cNvPr id="39" name="Star: 4 Points 38">
                    <a:extLst>
                      <a:ext uri="{FF2B5EF4-FFF2-40B4-BE49-F238E27FC236}">
                        <a16:creationId xmlns:a16="http://schemas.microsoft.com/office/drawing/2014/main" id="{32FB002B-6C10-BA7B-ECD1-4C4CEF34EC0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7488000" y="5940000"/>
                    <a:ext cx="216000" cy="216000"/>
                  </a:xfrm>
                  <a:prstGeom prst="star4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/>
                  </a:p>
                </p:txBody>
              </p:sp>
              <p:sp>
                <p:nvSpPr>
                  <p:cNvPr id="40" name="TextBox 39">
                    <a:extLst>
                      <a:ext uri="{FF2B5EF4-FFF2-40B4-BE49-F238E27FC236}">
                        <a16:creationId xmlns:a16="http://schemas.microsoft.com/office/drawing/2014/main" id="{079C22D1-A3A5-0F5D-65E1-C1803ABEBAD8}"/>
                      </a:ext>
                    </a:extLst>
                  </p:cNvPr>
                  <p:cNvSpPr txBox="1"/>
                  <p:nvPr/>
                </p:nvSpPr>
                <p:spPr>
                  <a:xfrm>
                    <a:off x="7218000" y="6120000"/>
                    <a:ext cx="720000" cy="194862"/>
                  </a:xfrm>
                  <a:prstGeom prst="rect">
                    <a:avLst/>
                  </a:prstGeom>
                  <a:noFill/>
                </p:spPr>
                <p:txBody>
                  <a:bodyPr wrap="square" tIns="0" bIns="0" anchor="b" anchorCtr="1">
                    <a:spAutoFit/>
                  </a:bodyPr>
                  <a:lstStyle/>
                  <a:p>
                    <a:pPr lvl="0">
                      <a:lnSpc>
                        <a:spcPct val="114000"/>
                      </a:lnSpc>
                      <a:tabLst>
                        <a:tab pos="457200" algn="l"/>
                      </a:tabLst>
                    </a:pPr>
                    <a:r>
                      <a:rPr lang="en-GB" sz="1200" dirty="0">
                        <a:ea typeface="Aptos" panose="020B0004020202020204" pitchFamily="34" charset="0"/>
                        <a:cs typeface="72" panose="020B0503030000000003" pitchFamily="34" charset="0"/>
                      </a:rPr>
                      <a:t>25 Nov</a:t>
                    </a:r>
                    <a:endParaRPr lang="en-GB" sz="1200" b="1" dirty="0">
                      <a:ea typeface="Aptos" panose="020B0004020202020204" pitchFamily="34" charset="0"/>
                      <a:cs typeface="72" panose="020B0503030000000003" pitchFamily="34" charset="0"/>
                    </a:endParaRPr>
                  </a:p>
                </p:txBody>
              </p:sp>
              <p:cxnSp>
                <p:nvCxnSpPr>
                  <p:cNvPr id="41" name="Straight Arrow Connector 40">
                    <a:extLst>
                      <a:ext uri="{FF2B5EF4-FFF2-40B4-BE49-F238E27FC236}">
                        <a16:creationId xmlns:a16="http://schemas.microsoft.com/office/drawing/2014/main" id="{44FB316F-AFCF-1807-BB0E-52577E26F79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812000" y="6048000"/>
                    <a:ext cx="684000" cy="0"/>
                  </a:xfrm>
                  <a:prstGeom prst="straightConnector1">
                    <a:avLst/>
                  </a:prstGeom>
                  <a:ln w="12700">
                    <a:prstDash val="sysDash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8B8C36B3-04E2-0504-FD34-7D503CBFE887}"/>
                  </a:ext>
                </a:extLst>
              </p:cNvPr>
              <p:cNvSpPr/>
              <p:nvPr/>
            </p:nvSpPr>
            <p:spPr>
              <a:xfrm>
                <a:off x="4320000" y="4860000"/>
                <a:ext cx="1800000" cy="576000"/>
              </a:xfrm>
              <a:prstGeom prst="roundRect">
                <a:avLst/>
              </a:prstGeom>
              <a:pattFill prst="ltUpDiag">
                <a:fgClr>
                  <a:srgbClr val="FF0000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chemeClr val="tx1"/>
                    </a:solidFill>
                  </a:rPr>
                  <a:t>minimum 2-month notice period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4854D286-42DD-878A-834E-E06E291C3629}"/>
                  </a:ext>
                </a:extLst>
              </p:cNvPr>
              <p:cNvSpPr txBox="1"/>
              <p:nvPr/>
            </p:nvSpPr>
            <p:spPr>
              <a:xfrm>
                <a:off x="1332000" y="5400000"/>
                <a:ext cx="2808000" cy="194862"/>
              </a:xfrm>
              <a:prstGeom prst="rect">
                <a:avLst/>
              </a:prstGeom>
              <a:noFill/>
            </p:spPr>
            <p:txBody>
              <a:bodyPr wrap="square" tIns="0" bIns="0" anchor="b" anchorCtr="1">
                <a:spAutoFit/>
              </a:bodyPr>
              <a:lstStyle/>
              <a:p>
                <a:pPr lvl="0">
                  <a:lnSpc>
                    <a:spcPct val="114000"/>
                  </a:lnSpc>
                  <a:tabLst>
                    <a:tab pos="457200" algn="l"/>
                  </a:tabLst>
                </a:pPr>
                <a:r>
                  <a:rPr lang="en-GB" sz="1200" dirty="0">
                    <a:ea typeface="Aptos" panose="020B0004020202020204" pitchFamily="34" charset="0"/>
                    <a:cs typeface="72" panose="020B0503030000000003" pitchFamily="34" charset="0"/>
                  </a:rPr>
                  <a:t>BSUoS Fixed Price Revision permitted until July 31</a:t>
                </a:r>
                <a:endParaRPr lang="en-GB" sz="1200" b="1" dirty="0">
                  <a:ea typeface="Aptos" panose="020B0004020202020204" pitchFamily="34" charset="0"/>
                  <a:cs typeface="72" panose="020B0503030000000003" pitchFamily="34" charset="0"/>
                </a:endParaRPr>
              </a:p>
            </p:txBody>
          </p:sp>
          <p:cxnSp>
            <p:nvCxnSpPr>
              <p:cNvPr id="64" name="Straight Arrow Connector 63">
                <a:extLst>
                  <a:ext uri="{FF2B5EF4-FFF2-40B4-BE49-F238E27FC236}">
                    <a16:creationId xmlns:a16="http://schemas.microsoft.com/office/drawing/2014/main" id="{F39EB967-E81F-E275-8431-BF37A7DF56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92000" y="5112000"/>
                <a:ext cx="2520000" cy="0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prstDash val="sysDash"/>
                <a:headEnd type="none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50C7C72-B511-46AF-5EE8-6EE6004B27B5}"/>
                </a:ext>
              </a:extLst>
            </p:cNvPr>
            <p:cNvSpPr txBox="1"/>
            <p:nvPr/>
          </p:nvSpPr>
          <p:spPr>
            <a:xfrm>
              <a:off x="6408281" y="5453929"/>
              <a:ext cx="4823438" cy="826380"/>
            </a:xfrm>
            <a:prstGeom prst="rect">
              <a:avLst/>
            </a:prstGeom>
            <a:noFill/>
          </p:spPr>
          <p:txBody>
            <a:bodyPr wrap="square" lIns="0" tIns="0" rIns="0" bIns="0" anchor="b" anchorCtr="1">
              <a:spAutoFit/>
            </a:bodyPr>
            <a:lstStyle/>
            <a:p>
              <a:pPr lvl="0">
                <a:lnSpc>
                  <a:spcPct val="114000"/>
                </a:lnSpc>
                <a:tabLst>
                  <a:tab pos="457200" algn="l"/>
                </a:tabLst>
              </a:pPr>
              <a:r>
                <a:rPr lang="en-GB" sz="1200" dirty="0">
                  <a:ea typeface="Aptos" panose="020B0004020202020204" pitchFamily="34" charset="0"/>
                  <a:cs typeface="72" panose="020B0503030000000003" pitchFamily="34" charset="0"/>
                </a:rPr>
                <a:t>Revised Fixed BSUoS Price must be calculated so that no more than 50% of the Working Capital Facility is available since the Revised Fixed BSUoS Price will apply for 2 quarters (50% of the year) i.e. </a:t>
              </a:r>
              <a:r>
                <a:rPr lang="en-GB" sz="1200" b="1" dirty="0">
                  <a:ea typeface="Aptos" panose="020B0004020202020204" pitchFamily="34" charset="0"/>
                  <a:cs typeface="72" panose="020B0503030000000003" pitchFamily="34" charset="0"/>
                </a:rPr>
                <a:t>Working Capital Facility utilisation must be no less than 50%.</a:t>
              </a: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6FD2F737-82F3-FF00-8D8D-AC101B2E13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02000" y="4797979"/>
              <a:ext cx="7074" cy="638021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66414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B82CF7-F4DE-AA1F-27E9-29A91187E4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E3066DD-92D4-146F-6A76-62BA0FFCF6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399" y="248504"/>
            <a:ext cx="11604371" cy="978729"/>
          </a:xfrm>
        </p:spPr>
        <p:txBody>
          <a:bodyPr/>
          <a:lstStyle/>
          <a:p>
            <a:r>
              <a:rPr lang="en-GB" sz="3200" dirty="0">
                <a:latin typeface="Centrica Headline" pitchFamily="50" charset="0"/>
              </a:rPr>
              <a:t>Enduring arrangements for the January – March 2027 price cap period onwards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CD0DE6F-77AA-3532-29B4-46B3CAA234EC}"/>
              </a:ext>
            </a:extLst>
          </p:cNvPr>
          <p:cNvGrpSpPr/>
          <p:nvPr/>
        </p:nvGrpSpPr>
        <p:grpSpPr>
          <a:xfrm>
            <a:off x="720000" y="1260000"/>
            <a:ext cx="10896852" cy="5057900"/>
            <a:chOff x="720000" y="1260000"/>
            <a:chExt cx="10896852" cy="505790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CA00724-B7FD-7052-085C-237534F94794}"/>
                </a:ext>
              </a:extLst>
            </p:cNvPr>
            <p:cNvGrpSpPr/>
            <p:nvPr/>
          </p:nvGrpSpPr>
          <p:grpSpPr>
            <a:xfrm>
              <a:off x="720000" y="1260000"/>
              <a:ext cx="10764000" cy="3456000"/>
              <a:chOff x="720000" y="1260000"/>
              <a:chExt cx="10764000" cy="3456000"/>
            </a:xfrm>
          </p:grpSpPr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55C0F771-2B9E-3DE3-47F1-9A8662D6DCAC}"/>
                  </a:ext>
                </a:extLst>
              </p:cNvPr>
              <p:cNvSpPr/>
              <p:nvPr/>
            </p:nvSpPr>
            <p:spPr>
              <a:xfrm>
                <a:off x="720000" y="1260000"/>
                <a:ext cx="107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b="1" dirty="0"/>
                  <a:t>2026-27</a:t>
                </a:r>
              </a:p>
            </p:txBody>
          </p:sp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AFA4544A-E585-1B5A-B7A3-E337306BA013}"/>
                  </a:ext>
                </a:extLst>
              </p:cNvPr>
              <p:cNvSpPr/>
              <p:nvPr/>
            </p:nvSpPr>
            <p:spPr>
              <a:xfrm>
                <a:off x="7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Apr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3B71626F-68FE-AF27-23C8-E100E4FD006E}"/>
                  </a:ext>
                </a:extLst>
              </p:cNvPr>
              <p:cNvSpPr/>
              <p:nvPr/>
            </p:nvSpPr>
            <p:spPr>
              <a:xfrm>
                <a:off x="16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May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2FE57B83-7203-5EDD-9783-7B5B5CE239CE}"/>
                  </a:ext>
                </a:extLst>
              </p:cNvPr>
              <p:cNvSpPr/>
              <p:nvPr/>
            </p:nvSpPr>
            <p:spPr>
              <a:xfrm>
                <a:off x="25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Jun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07EC02E2-C728-5F55-8B02-824FF1EE89CC}"/>
                  </a:ext>
                </a:extLst>
              </p:cNvPr>
              <p:cNvSpPr/>
              <p:nvPr/>
            </p:nvSpPr>
            <p:spPr>
              <a:xfrm>
                <a:off x="34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Jul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9FF613AF-5D5E-883F-AE4C-48BB45415003}"/>
                  </a:ext>
                </a:extLst>
              </p:cNvPr>
              <p:cNvSpPr/>
              <p:nvPr/>
            </p:nvSpPr>
            <p:spPr>
              <a:xfrm>
                <a:off x="97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Feb</a:t>
                </a:r>
              </a:p>
              <a:p>
                <a:pPr algn="ctr"/>
                <a:r>
                  <a:rPr lang="en-GB" sz="1400" dirty="0"/>
                  <a:t>2027</a:t>
                </a:r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47FF4AE6-FD90-DD7D-B0EF-5CD01B218B23}"/>
                  </a:ext>
                </a:extLst>
              </p:cNvPr>
              <p:cNvSpPr/>
              <p:nvPr/>
            </p:nvSpPr>
            <p:spPr>
              <a:xfrm>
                <a:off x="43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Aug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9FC54AEE-360B-C428-1BAB-4374846BD14A}"/>
                  </a:ext>
                </a:extLst>
              </p:cNvPr>
              <p:cNvSpPr/>
              <p:nvPr/>
            </p:nvSpPr>
            <p:spPr>
              <a:xfrm>
                <a:off x="61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Oct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BA1152CB-3E01-AEF3-4FE7-A96D6AA4D372}"/>
                  </a:ext>
                </a:extLst>
              </p:cNvPr>
              <p:cNvSpPr/>
              <p:nvPr/>
            </p:nvSpPr>
            <p:spPr>
              <a:xfrm>
                <a:off x="52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Sep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99147A66-E02C-A34F-1B17-2B2E1F48AB36}"/>
                  </a:ext>
                </a:extLst>
              </p:cNvPr>
              <p:cNvSpPr/>
              <p:nvPr/>
            </p:nvSpPr>
            <p:spPr>
              <a:xfrm>
                <a:off x="88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Jan</a:t>
                </a:r>
              </a:p>
              <a:p>
                <a:pPr algn="ctr"/>
                <a:r>
                  <a:rPr lang="en-GB" sz="1400" dirty="0"/>
                  <a:t>2027</a:t>
                </a:r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00F0FCA7-9B6F-9FE8-4088-853C34AEADE4}"/>
                  </a:ext>
                </a:extLst>
              </p:cNvPr>
              <p:cNvSpPr/>
              <p:nvPr/>
            </p:nvSpPr>
            <p:spPr>
              <a:xfrm>
                <a:off x="70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Nov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ACB9BD68-F273-6EB7-6610-75369E2917A2}"/>
                  </a:ext>
                </a:extLst>
              </p:cNvPr>
              <p:cNvSpPr/>
              <p:nvPr/>
            </p:nvSpPr>
            <p:spPr>
              <a:xfrm>
                <a:off x="79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Dec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9F469409-45CB-59FF-DE41-E6ACF7E555D0}"/>
                  </a:ext>
                </a:extLst>
              </p:cNvPr>
              <p:cNvSpPr/>
              <p:nvPr/>
            </p:nvSpPr>
            <p:spPr>
              <a:xfrm>
                <a:off x="106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Mar</a:t>
                </a:r>
              </a:p>
              <a:p>
                <a:pPr algn="ctr"/>
                <a:r>
                  <a:rPr lang="en-GB" sz="1400" dirty="0"/>
                  <a:t>2027</a:t>
                </a:r>
              </a:p>
            </p:txBody>
          </p:sp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C74D4B7F-10DC-632E-A161-FCFBD5C335A9}"/>
                  </a:ext>
                </a:extLst>
              </p:cNvPr>
              <p:cNvGrpSpPr/>
              <p:nvPr/>
            </p:nvGrpSpPr>
            <p:grpSpPr>
              <a:xfrm>
                <a:off x="720000" y="3420000"/>
                <a:ext cx="10764000" cy="576000"/>
                <a:chOff x="720000" y="4140000"/>
                <a:chExt cx="10764000" cy="576000"/>
              </a:xfrm>
            </p:grpSpPr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1D809215-D437-4516-F12E-8925962E0E42}"/>
                    </a:ext>
                  </a:extLst>
                </p:cNvPr>
                <p:cNvGrpSpPr/>
                <p:nvPr/>
              </p:nvGrpSpPr>
              <p:grpSpPr>
                <a:xfrm>
                  <a:off x="720000" y="4140000"/>
                  <a:ext cx="10764000" cy="576000"/>
                  <a:chOff x="720000" y="4140000"/>
                  <a:chExt cx="10764000" cy="576000"/>
                </a:xfrm>
              </p:grpSpPr>
              <p:sp>
                <p:nvSpPr>
                  <p:cNvPr id="44" name="Rectangle: Rounded Corners 43">
                    <a:extLst>
                      <a:ext uri="{FF2B5EF4-FFF2-40B4-BE49-F238E27FC236}">
                        <a16:creationId xmlns:a16="http://schemas.microsoft.com/office/drawing/2014/main" id="{536C513D-47AC-B12D-5D23-DE291812408D}"/>
                      </a:ext>
                    </a:extLst>
                  </p:cNvPr>
                  <p:cNvSpPr/>
                  <p:nvPr/>
                </p:nvSpPr>
                <p:spPr>
                  <a:xfrm>
                    <a:off x="720000" y="4140000"/>
                    <a:ext cx="10764000" cy="576000"/>
                  </a:xfrm>
                  <a:prstGeom prst="round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/>
                  </a:p>
                </p:txBody>
              </p:sp>
              <p:sp>
                <p:nvSpPr>
                  <p:cNvPr id="45" name="Rectangle: Rounded Corners 44">
                    <a:extLst>
                      <a:ext uri="{FF2B5EF4-FFF2-40B4-BE49-F238E27FC236}">
                        <a16:creationId xmlns:a16="http://schemas.microsoft.com/office/drawing/2014/main" id="{EE764D0F-175F-B51F-DEAE-03365A5517D5}"/>
                      </a:ext>
                    </a:extLst>
                  </p:cNvPr>
                  <p:cNvSpPr/>
                  <p:nvPr/>
                </p:nvSpPr>
                <p:spPr>
                  <a:xfrm>
                    <a:off x="8820000" y="4140000"/>
                    <a:ext cx="2664000" cy="576000"/>
                  </a:xfrm>
                  <a:prstGeom prst="roundRect">
                    <a:avLst/>
                  </a:prstGeom>
                  <a:solidFill>
                    <a:schemeClr val="accent3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GB" sz="1400" b="1" dirty="0"/>
                      <a:t>REVISED Fixed BSUoS Price 8</a:t>
                    </a:r>
                  </a:p>
                </p:txBody>
              </p:sp>
            </p:grpSp>
            <p:sp>
              <p:nvSpPr>
                <p:cNvPr id="27" name="Rectangle: Rounded Corners 26">
                  <a:extLst>
                    <a:ext uri="{FF2B5EF4-FFF2-40B4-BE49-F238E27FC236}">
                      <a16:creationId xmlns:a16="http://schemas.microsoft.com/office/drawing/2014/main" id="{9DAAD7F3-1C4F-E71F-C43F-B72A7EA58E86}"/>
                    </a:ext>
                  </a:extLst>
                </p:cNvPr>
                <p:cNvSpPr/>
                <p:nvPr/>
              </p:nvSpPr>
              <p:spPr>
                <a:xfrm>
                  <a:off x="6120000" y="4140000"/>
                  <a:ext cx="2664000" cy="576000"/>
                </a:xfrm>
                <a:prstGeom prst="round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400" b="1" dirty="0"/>
                    <a:t>Fixed BSUoS Price 8</a:t>
                  </a:r>
                </a:p>
              </p:txBody>
            </p:sp>
          </p:grp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A1F866F7-971F-5432-2914-C10300421393}"/>
                  </a:ext>
                </a:extLst>
              </p:cNvPr>
              <p:cNvSpPr/>
              <p:nvPr/>
            </p:nvSpPr>
            <p:spPr>
              <a:xfrm>
                <a:off x="720000" y="2700000"/>
                <a:ext cx="10764000" cy="5760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D95219D0-0D12-F5A3-28F5-A56600F7C201}"/>
                  </a:ext>
                </a:extLst>
              </p:cNvPr>
              <p:cNvSpPr/>
              <p:nvPr/>
            </p:nvSpPr>
            <p:spPr>
              <a:xfrm>
                <a:off x="8820000" y="2700000"/>
                <a:ext cx="2664000" cy="576000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b="1" dirty="0">
                    <a:solidFill>
                      <a:schemeClr val="tx1"/>
                    </a:solidFill>
                  </a:rPr>
                  <a:t>Jan – Mar Price Cap (4)</a:t>
                </a:r>
              </a:p>
            </p:txBody>
          </p:sp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F5292FF0-D369-B10F-421D-B272C7123BBC}"/>
                  </a:ext>
                </a:extLst>
              </p:cNvPr>
              <p:cNvGrpSpPr/>
              <p:nvPr/>
            </p:nvGrpSpPr>
            <p:grpSpPr>
              <a:xfrm>
                <a:off x="7380000" y="2844000"/>
                <a:ext cx="1278000" cy="374862"/>
                <a:chOff x="7380000" y="5724000"/>
                <a:chExt cx="1278000" cy="374862"/>
              </a:xfrm>
            </p:grpSpPr>
            <p:sp>
              <p:nvSpPr>
                <p:cNvPr id="59" name="Star: 4 Points 58">
                  <a:extLst>
                    <a:ext uri="{FF2B5EF4-FFF2-40B4-BE49-F238E27FC236}">
                      <a16:creationId xmlns:a16="http://schemas.microsoft.com/office/drawing/2014/main" id="{D44F93F0-C9CA-5795-45D4-13CF304E975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650000" y="5724000"/>
                  <a:ext cx="216000" cy="216000"/>
                </a:xfrm>
                <a:prstGeom prst="star4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24E17EBF-3FAC-22D1-C1EE-1A6587AF5393}"/>
                    </a:ext>
                  </a:extLst>
                </p:cNvPr>
                <p:cNvSpPr txBox="1"/>
                <p:nvPr/>
              </p:nvSpPr>
              <p:spPr>
                <a:xfrm>
                  <a:off x="7380000" y="5904000"/>
                  <a:ext cx="720000" cy="194862"/>
                </a:xfrm>
                <a:prstGeom prst="rect">
                  <a:avLst/>
                </a:prstGeom>
                <a:noFill/>
              </p:spPr>
              <p:txBody>
                <a:bodyPr wrap="square" tIns="0" bIns="0" anchor="b" anchorCtr="1">
                  <a:spAutoFit/>
                </a:bodyPr>
                <a:lstStyle/>
                <a:p>
                  <a:pPr lvl="0">
                    <a:lnSpc>
                      <a:spcPct val="114000"/>
                    </a:lnSpc>
                    <a:tabLst>
                      <a:tab pos="457200" algn="l"/>
                    </a:tabLst>
                  </a:pPr>
                  <a:r>
                    <a:rPr lang="en-GB" sz="1200" dirty="0">
                      <a:ea typeface="Aptos" panose="020B0004020202020204" pitchFamily="34" charset="0"/>
                      <a:cs typeface="72" panose="020B0503030000000003" pitchFamily="34" charset="0"/>
                    </a:rPr>
                    <a:t>25 Nov</a:t>
                  </a:r>
                  <a:endParaRPr lang="en-GB" sz="1200" b="1" dirty="0">
                    <a:ea typeface="Aptos" panose="020B0004020202020204" pitchFamily="34" charset="0"/>
                    <a:cs typeface="72" panose="020B0503030000000003" pitchFamily="34" charset="0"/>
                  </a:endParaRPr>
                </a:p>
              </p:txBody>
            </p:sp>
            <p:cxnSp>
              <p:nvCxnSpPr>
                <p:cNvPr id="61" name="Straight Arrow Connector 60">
                  <a:extLst>
                    <a:ext uri="{FF2B5EF4-FFF2-40B4-BE49-F238E27FC236}">
                      <a16:creationId xmlns:a16="http://schemas.microsoft.com/office/drawing/2014/main" id="{E4A7A604-C76B-4DA4-02E6-5C6159AD80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74000" y="5832000"/>
                  <a:ext cx="684000" cy="0"/>
                </a:xfrm>
                <a:prstGeom prst="straightConnector1">
                  <a:avLst/>
                </a:prstGeom>
                <a:ln w="12700">
                  <a:prstDash val="sysDash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89225516-3192-0D57-E665-2BA689CFA539}"/>
                  </a:ext>
                </a:extLst>
              </p:cNvPr>
              <p:cNvSpPr/>
              <p:nvPr/>
            </p:nvSpPr>
            <p:spPr>
              <a:xfrm>
                <a:off x="6120000" y="4140000"/>
                <a:ext cx="2700000" cy="576000"/>
              </a:xfrm>
              <a:prstGeom prst="roundRect">
                <a:avLst/>
              </a:prstGeom>
              <a:pattFill prst="ltUpDiag">
                <a:fgClr>
                  <a:srgbClr val="FF0000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chemeClr val="tx1"/>
                    </a:solidFill>
                  </a:rPr>
                  <a:t>minimum 3-month notice period</a:t>
                </a: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76BCFD16-8568-7C5F-AE53-1DB98884FE07}"/>
                  </a:ext>
                </a:extLst>
              </p:cNvPr>
              <p:cNvSpPr txBox="1"/>
              <p:nvPr/>
            </p:nvSpPr>
            <p:spPr>
              <a:xfrm>
                <a:off x="1656000" y="4253495"/>
                <a:ext cx="4320000" cy="405367"/>
              </a:xfrm>
              <a:prstGeom prst="rect">
                <a:avLst/>
              </a:prstGeom>
              <a:noFill/>
            </p:spPr>
            <p:txBody>
              <a:bodyPr wrap="square" tIns="0" bIns="0" anchor="b" anchorCtr="1">
                <a:spAutoFit/>
              </a:bodyPr>
              <a:lstStyle/>
              <a:p>
                <a:pPr lvl="0">
                  <a:lnSpc>
                    <a:spcPct val="114000"/>
                  </a:lnSpc>
                  <a:tabLst>
                    <a:tab pos="457200" algn="l"/>
                  </a:tabLst>
                </a:pPr>
                <a:r>
                  <a:rPr lang="en-GB" sz="1200" dirty="0">
                    <a:ea typeface="Aptos" panose="020B0004020202020204" pitchFamily="34" charset="0"/>
                    <a:cs typeface="72" panose="020B0503030000000003" pitchFamily="34" charset="0"/>
                  </a:rPr>
                  <a:t>BSUoS Fixed Price Revision permitted until September 30</a:t>
                </a:r>
                <a:endParaRPr lang="en-GB" sz="1200" b="1" dirty="0">
                  <a:ea typeface="Aptos" panose="020B0004020202020204" pitchFamily="34" charset="0"/>
                  <a:cs typeface="72" panose="020B0503030000000003" pitchFamily="34" charset="0"/>
                </a:endParaRPr>
              </a:p>
            </p:txBody>
          </p:sp>
          <p:cxnSp>
            <p:nvCxnSpPr>
              <p:cNvPr id="69" name="Straight Arrow Connector 68">
                <a:extLst>
                  <a:ext uri="{FF2B5EF4-FFF2-40B4-BE49-F238E27FC236}">
                    <a16:creationId xmlns:a16="http://schemas.microsoft.com/office/drawing/2014/main" id="{25913377-8AE7-8258-FFB8-51E994D13A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92000" y="4392000"/>
                <a:ext cx="4320000" cy="0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prstDash val="sysDash"/>
                <a:headEnd type="none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C687943-EAB0-85DC-AA9B-9D6D75992BD1}"/>
                </a:ext>
              </a:extLst>
            </p:cNvPr>
            <p:cNvSpPr txBox="1"/>
            <p:nvPr/>
          </p:nvSpPr>
          <p:spPr>
            <a:xfrm>
              <a:off x="8820000" y="4860000"/>
              <a:ext cx="2796852" cy="1457900"/>
            </a:xfrm>
            <a:prstGeom prst="rect">
              <a:avLst/>
            </a:prstGeom>
            <a:noFill/>
          </p:spPr>
          <p:txBody>
            <a:bodyPr wrap="square" lIns="0" tIns="0" rIns="0" bIns="0" anchor="b" anchorCtr="1">
              <a:spAutoFit/>
            </a:bodyPr>
            <a:lstStyle/>
            <a:p>
              <a:pPr lvl="0">
                <a:lnSpc>
                  <a:spcPct val="114000"/>
                </a:lnSpc>
                <a:tabLst>
                  <a:tab pos="457200" algn="l"/>
                </a:tabLst>
              </a:pPr>
              <a:r>
                <a:rPr lang="en-GB" sz="1200" dirty="0">
                  <a:ea typeface="Aptos" panose="020B0004020202020204" pitchFamily="34" charset="0"/>
                  <a:cs typeface="72" panose="020B0503030000000003" pitchFamily="34" charset="0"/>
                </a:rPr>
                <a:t>Revised Fixed BSUoS Price must be calculated so that no more than 25% of the Working Capital Facility is available since the Revised Fixed BSUoS Price will apply for a quarter (25% of the year) i.e.</a:t>
              </a:r>
            </a:p>
            <a:p>
              <a:pPr>
                <a:lnSpc>
                  <a:spcPct val="114000"/>
                </a:lnSpc>
                <a:tabLst>
                  <a:tab pos="457200" algn="l"/>
                </a:tabLst>
              </a:pPr>
              <a:r>
                <a:rPr lang="en-GB" sz="1200" b="1" dirty="0">
                  <a:ea typeface="Aptos" panose="020B0004020202020204" pitchFamily="34" charset="0"/>
                  <a:cs typeface="72" panose="020B0503030000000003" pitchFamily="34" charset="0"/>
                </a:rPr>
                <a:t>Working Capital Facility utilisation must be no less than 75%.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00DED57C-113A-A02F-8466-019BCBBF21F1}"/>
                </a:ext>
              </a:extLst>
            </p:cNvPr>
            <p:cNvCxnSpPr>
              <a:cxnSpLocks/>
            </p:cNvCxnSpPr>
            <p:nvPr/>
          </p:nvCxnSpPr>
          <p:spPr>
            <a:xfrm>
              <a:off x="10152000" y="4063117"/>
              <a:ext cx="0" cy="796883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35150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A2049-1779-007C-2D18-556CE29A99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C804E7C6-F3D0-71C8-2ABD-F2DBE46737C6}"/>
              </a:ext>
            </a:extLst>
          </p:cNvPr>
          <p:cNvSpPr txBox="1">
            <a:spLocks/>
          </p:cNvSpPr>
          <p:nvPr/>
        </p:nvSpPr>
        <p:spPr>
          <a:xfrm>
            <a:off x="432000" y="253275"/>
            <a:ext cx="11255332" cy="5355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>
                <a:latin typeface="Centrica Headline" pitchFamily="50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dirty="0"/>
              <a:t>Worked example: revising the whole Autumn-Winter tariff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E00B1B9-53B8-ED8A-4B2A-B8C53AA79AD0}"/>
              </a:ext>
            </a:extLst>
          </p:cNvPr>
          <p:cNvGrpSpPr/>
          <p:nvPr/>
        </p:nvGrpSpPr>
        <p:grpSpPr>
          <a:xfrm>
            <a:off x="324000" y="1079999"/>
            <a:ext cx="11268000" cy="5257005"/>
            <a:chOff x="324000" y="1079999"/>
            <a:chExt cx="11268000" cy="5257005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DDFACFD-ED6D-C7B1-90F8-828FF4090C8E}"/>
                </a:ext>
              </a:extLst>
            </p:cNvPr>
            <p:cNvGrpSpPr/>
            <p:nvPr/>
          </p:nvGrpSpPr>
          <p:grpSpPr>
            <a:xfrm>
              <a:off x="324000" y="1221647"/>
              <a:ext cx="7801565" cy="4898353"/>
              <a:chOff x="540000" y="1260000"/>
              <a:chExt cx="7801565" cy="4898353"/>
            </a:xfrm>
          </p:grpSpPr>
          <p:graphicFrame>
            <p:nvGraphicFramePr>
              <p:cNvPr id="3" name="Chart 2">
                <a:extLst>
                  <a:ext uri="{FF2B5EF4-FFF2-40B4-BE49-F238E27FC236}">
                    <a16:creationId xmlns:a16="http://schemas.microsoft.com/office/drawing/2014/main" id="{85DBF8E5-31FC-9422-EE40-970E6D2DB07F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556144194"/>
                  </p:ext>
                </p:extLst>
              </p:nvPr>
            </p:nvGraphicFramePr>
            <p:xfrm>
              <a:off x="540000" y="1260000"/>
              <a:ext cx="7801565" cy="48983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C7D62A7-C86B-7E86-4E65-B0237249841D}"/>
                  </a:ext>
                </a:extLst>
              </p:cNvPr>
              <p:cNvSpPr txBox="1"/>
              <p:nvPr/>
            </p:nvSpPr>
            <p:spPr>
              <a:xfrm>
                <a:off x="2952000" y="1460333"/>
                <a:ext cx="1476000" cy="184666"/>
              </a:xfrm>
              <a:prstGeom prst="rect">
                <a:avLst/>
              </a:prstGeom>
              <a:noFill/>
            </p:spPr>
            <p:txBody>
              <a:bodyPr wrap="square" tIns="0" bIns="0" anchor="ctr" anchorCtr="0">
                <a:spAutoFit/>
              </a:bodyPr>
              <a:lstStyle/>
              <a:p>
                <a:pPr lvl="0" algn="ctr">
                  <a:tabLst>
                    <a:tab pos="457200" algn="l"/>
                  </a:tabLst>
                </a:pPr>
                <a:r>
                  <a:rPr lang="en-GB" sz="1000" dirty="0">
                    <a:ea typeface="Aptos" panose="020B0004020202020204" pitchFamily="34" charset="0"/>
                    <a:cs typeface="72" panose="020B0503030000000003" pitchFamily="34" charset="0"/>
                  </a:rPr>
                  <a:t>Spring-Summer</a:t>
                </a:r>
                <a:r>
                  <a:rPr lang="en-GB" sz="1200" dirty="0">
                    <a:ea typeface="Aptos" panose="020B0004020202020204" pitchFamily="34" charset="0"/>
                    <a:cs typeface="72" panose="020B0503030000000003" pitchFamily="34" charset="0"/>
                  </a:rPr>
                  <a:t> tariff</a:t>
                </a:r>
                <a:endParaRPr lang="en-GB" sz="1200" b="1" dirty="0">
                  <a:ea typeface="Aptos" panose="020B0004020202020204" pitchFamily="34" charset="0"/>
                  <a:cs typeface="72" panose="020B0503030000000003" pitchFamily="34" charset="0"/>
                </a:endParaRPr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A7F5F3D-AE83-1B39-54FC-727E1E710636}"/>
                  </a:ext>
                </a:extLst>
              </p:cNvPr>
              <p:cNvSpPr txBox="1"/>
              <p:nvPr/>
            </p:nvSpPr>
            <p:spPr>
              <a:xfrm>
                <a:off x="5832000" y="1475722"/>
                <a:ext cx="1476000" cy="153888"/>
              </a:xfrm>
              <a:prstGeom prst="rect">
                <a:avLst/>
              </a:prstGeom>
              <a:noFill/>
            </p:spPr>
            <p:txBody>
              <a:bodyPr wrap="square" tIns="0" bIns="0" anchor="ctr" anchorCtr="0">
                <a:spAutoFit/>
              </a:bodyPr>
              <a:lstStyle/>
              <a:p>
                <a:pPr lvl="0" algn="ctr">
                  <a:tabLst>
                    <a:tab pos="457200" algn="l"/>
                  </a:tabLst>
                </a:pPr>
                <a:r>
                  <a:rPr lang="en-GB" sz="1000" dirty="0">
                    <a:ea typeface="Aptos" panose="020B0004020202020204" pitchFamily="34" charset="0"/>
                    <a:cs typeface="72" panose="020B0503030000000003" pitchFamily="34" charset="0"/>
                  </a:rPr>
                  <a:t>Autumn-Winter tariff</a:t>
                </a:r>
                <a:endParaRPr lang="en-GB" sz="1000" b="1" dirty="0">
                  <a:ea typeface="Aptos" panose="020B0004020202020204" pitchFamily="34" charset="0"/>
                  <a:cs typeface="72" panose="020B0503030000000003" pitchFamily="34" charset="0"/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AA28FD47-9BEF-F5F3-F6E0-EA1972B882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12000" y="1332000"/>
                <a:ext cx="0" cy="3816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D543120F-57ED-280B-006F-FA09DA4FE7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56000" y="1332000"/>
                <a:ext cx="0" cy="3816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F29EE300-6689-39F8-0374-CCEE10A99B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8000" y="1332000"/>
                <a:ext cx="0" cy="3816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BA8EFEDC-CCB4-D0D5-A8CE-4926335D8643}"/>
                </a:ext>
              </a:extLst>
            </p:cNvPr>
            <p:cNvSpPr/>
            <p:nvPr/>
          </p:nvSpPr>
          <p:spPr>
            <a:xfrm>
              <a:off x="8496000" y="1079999"/>
              <a:ext cx="3096000" cy="5257005"/>
            </a:xfrm>
            <a:prstGeom prst="roundRect">
              <a:avLst>
                <a:gd name="adj" fmla="val 197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72000" rIns="180000" bIns="72000" rtlCol="0" anchor="t" anchorCtr="0"/>
            <a:lstStyle/>
            <a:p>
              <a:pPr algn="ctr"/>
              <a:r>
                <a:rPr lang="en-GB" sz="1400" b="1" dirty="0">
                  <a:solidFill>
                    <a:schemeClr val="tx1"/>
                  </a:solidFill>
                </a:rPr>
                <a:t>Scenario details</a:t>
              </a:r>
            </a:p>
            <a:p>
              <a:pPr algn="ctr"/>
              <a:endParaRPr lang="en-GB" sz="1400" b="1" dirty="0">
                <a:solidFill>
                  <a:schemeClr val="tx1"/>
                </a:solidFill>
              </a:endParaRPr>
            </a:p>
            <a:p>
              <a:pPr marL="285750" indent="-285750">
                <a:lnSpc>
                  <a:spcPct val="114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GB" sz="1400" dirty="0">
                  <a:solidFill>
                    <a:schemeClr val="tx1"/>
                  </a:solidFill>
                </a:rPr>
                <a:t>NESO forecasts that the Working Capital Facility will be exhausted in October.</a:t>
              </a:r>
            </a:p>
            <a:p>
              <a:pPr marL="285750" indent="-285750">
                <a:lnSpc>
                  <a:spcPct val="114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GB" sz="1400" dirty="0">
                  <a:solidFill>
                    <a:schemeClr val="tx1"/>
                  </a:solidFill>
                </a:rPr>
                <a:t>NESO revises the whole Autumn-Winter tariff, encompassing two price cap periods.</a:t>
              </a:r>
            </a:p>
            <a:p>
              <a:pPr marL="285750" indent="-285750">
                <a:lnSpc>
                  <a:spcPct val="114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GB" sz="1400" dirty="0">
                  <a:solidFill>
                    <a:schemeClr val="tx1"/>
                  </a:solidFill>
                </a:rPr>
                <a:t>The Working Capital Facility utilisation floor is 50%.</a:t>
              </a:r>
            </a:p>
            <a:p>
              <a:pPr marL="285750" indent="-285750">
                <a:lnSpc>
                  <a:spcPct val="114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GB" sz="1400" dirty="0">
                  <a:solidFill>
                    <a:schemeClr val="tx1"/>
                  </a:solidFill>
                </a:rPr>
                <a:t>NESO calculates the Autumn-Winter tariff to achieve Working Capital Facility utilisation of 67%.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B0B54A3-B614-230D-1EC7-FCCF0FDA87FD}"/>
                </a:ext>
              </a:extLst>
            </p:cNvPr>
            <p:cNvSpPr txBox="1"/>
            <p:nvPr/>
          </p:nvSpPr>
          <p:spPr>
            <a:xfrm>
              <a:off x="5227510" y="2674723"/>
              <a:ext cx="2415503" cy="153888"/>
            </a:xfrm>
            <a:prstGeom prst="rect">
              <a:avLst/>
            </a:prstGeom>
            <a:noFill/>
          </p:spPr>
          <p:txBody>
            <a:bodyPr wrap="square" tIns="0" bIns="0" anchor="ctr" anchorCtr="0">
              <a:spAutoFit/>
            </a:bodyPr>
            <a:lstStyle/>
            <a:p>
              <a:pPr lvl="0" algn="r">
                <a:tabLst>
                  <a:tab pos="457200" algn="l"/>
                </a:tabLst>
              </a:pPr>
              <a:r>
                <a:rPr lang="en-GB" sz="1000" dirty="0">
                  <a:solidFill>
                    <a:srgbClr val="FF0000"/>
                  </a:solidFill>
                  <a:ea typeface="Aptos" panose="020B0004020202020204" pitchFamily="34" charset="0"/>
                  <a:cs typeface="72" panose="020B0503030000000003" pitchFamily="34" charset="0"/>
                </a:rPr>
                <a:t>Working Capital Facility utilisation floor</a:t>
              </a:r>
              <a:endParaRPr lang="en-GB" sz="1000" b="1" dirty="0">
                <a:solidFill>
                  <a:srgbClr val="FF0000"/>
                </a:solidFill>
                <a:ea typeface="Aptos" panose="020B0004020202020204" pitchFamily="34" charset="0"/>
                <a:cs typeface="72" panose="020B0503030000000003" pitchFamily="34" charset="0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9DD193C-CAD6-16D1-79D7-2BBBEABDD655}"/>
                </a:ext>
              </a:extLst>
            </p:cNvPr>
            <p:cNvGrpSpPr/>
            <p:nvPr/>
          </p:nvGrpSpPr>
          <p:grpSpPr>
            <a:xfrm>
              <a:off x="2052000" y="2844000"/>
              <a:ext cx="5688000" cy="216000"/>
              <a:chOff x="6408000" y="144000"/>
              <a:chExt cx="5688000" cy="216000"/>
            </a:xfrm>
          </p:grpSpPr>
          <p:cxnSp>
            <p:nvCxnSpPr>
              <p:cNvPr id="20" name="Straight Arrow Connector 19">
                <a:extLst>
                  <a:ext uri="{FF2B5EF4-FFF2-40B4-BE49-F238E27FC236}">
                    <a16:creationId xmlns:a16="http://schemas.microsoft.com/office/drawing/2014/main" id="{3A6A9B37-FCAC-C7FA-C264-323E56E0AA6C}"/>
                  </a:ext>
                </a:extLst>
              </p:cNvPr>
              <p:cNvCxnSpPr/>
              <p:nvPr/>
            </p:nvCxnSpPr>
            <p:spPr>
              <a:xfrm>
                <a:off x="6588000" y="144000"/>
                <a:ext cx="0" cy="216000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Arrow Connector 20">
                <a:extLst>
                  <a:ext uri="{FF2B5EF4-FFF2-40B4-BE49-F238E27FC236}">
                    <a16:creationId xmlns:a16="http://schemas.microsoft.com/office/drawing/2014/main" id="{C88DB7A1-0C40-D615-A896-79EC1ED622F6}"/>
                  </a:ext>
                </a:extLst>
              </p:cNvPr>
              <p:cNvCxnSpPr/>
              <p:nvPr/>
            </p:nvCxnSpPr>
            <p:spPr>
              <a:xfrm>
                <a:off x="11916000" y="144000"/>
                <a:ext cx="0" cy="216000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0F6EB19E-452B-404D-3D99-D16B157D2F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08000" y="144000"/>
                <a:ext cx="5688000" cy="0"/>
              </a:xfrm>
              <a:prstGeom prst="line">
                <a:avLst/>
              </a:prstGeom>
              <a:ln w="25400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433381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D9F544-AEFB-10FC-23AC-C7ED72852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A52446CB-2239-E130-A959-0004A087AD98}"/>
              </a:ext>
            </a:extLst>
          </p:cNvPr>
          <p:cNvGrpSpPr/>
          <p:nvPr/>
        </p:nvGrpSpPr>
        <p:grpSpPr>
          <a:xfrm>
            <a:off x="324000" y="253275"/>
            <a:ext cx="11363332" cy="6083729"/>
            <a:chOff x="324000" y="253275"/>
            <a:chExt cx="11363332" cy="6083729"/>
          </a:xfrm>
        </p:grpSpPr>
        <p:sp>
          <p:nvSpPr>
            <p:cNvPr id="9" name="Text Placeholder 1">
              <a:extLst>
                <a:ext uri="{FF2B5EF4-FFF2-40B4-BE49-F238E27FC236}">
                  <a16:creationId xmlns:a16="http://schemas.microsoft.com/office/drawing/2014/main" id="{BE9881B2-D74F-5BC9-84EB-C6DEB86013C8}"/>
                </a:ext>
              </a:extLst>
            </p:cNvPr>
            <p:cNvSpPr txBox="1">
              <a:spLocks/>
            </p:cNvSpPr>
            <p:nvPr/>
          </p:nvSpPr>
          <p:spPr>
            <a:xfrm>
              <a:off x="432000" y="253275"/>
              <a:ext cx="11255332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200" b="0" i="0">
                  <a:latin typeface="Centrica Headline" pitchFamily="50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dirty="0"/>
                <a:t>Worked example: revising the last three months of the  Autumn-Winter tariff</a:t>
              </a: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40B3B827-981E-F6D6-4015-942BDE55E418}"/>
                </a:ext>
              </a:extLst>
            </p:cNvPr>
            <p:cNvGrpSpPr/>
            <p:nvPr/>
          </p:nvGrpSpPr>
          <p:grpSpPr>
            <a:xfrm>
              <a:off x="324000" y="1221647"/>
              <a:ext cx="7801565" cy="4898353"/>
              <a:chOff x="540000" y="1260000"/>
              <a:chExt cx="7801565" cy="4898353"/>
            </a:xfrm>
          </p:grpSpPr>
          <p:graphicFrame>
            <p:nvGraphicFramePr>
              <p:cNvPr id="3" name="Chart 2">
                <a:extLst>
                  <a:ext uri="{FF2B5EF4-FFF2-40B4-BE49-F238E27FC236}">
                    <a16:creationId xmlns:a16="http://schemas.microsoft.com/office/drawing/2014/main" id="{76BC74A3-E7D4-66BF-D322-C6800ADFA861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243953622"/>
                  </p:ext>
                </p:extLst>
              </p:nvPr>
            </p:nvGraphicFramePr>
            <p:xfrm>
              <a:off x="540000" y="1260000"/>
              <a:ext cx="7801565" cy="48983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6989AC41-EA7B-8CD3-E467-142956F62D28}"/>
                  </a:ext>
                </a:extLst>
              </p:cNvPr>
              <p:cNvSpPr txBox="1"/>
              <p:nvPr/>
            </p:nvSpPr>
            <p:spPr>
              <a:xfrm>
                <a:off x="2952000" y="1460333"/>
                <a:ext cx="1476000" cy="184666"/>
              </a:xfrm>
              <a:prstGeom prst="rect">
                <a:avLst/>
              </a:prstGeom>
              <a:noFill/>
            </p:spPr>
            <p:txBody>
              <a:bodyPr wrap="square" tIns="0" bIns="0" anchor="ctr" anchorCtr="0">
                <a:spAutoFit/>
              </a:bodyPr>
              <a:lstStyle/>
              <a:p>
                <a:pPr lvl="0" algn="ctr">
                  <a:tabLst>
                    <a:tab pos="457200" algn="l"/>
                  </a:tabLst>
                </a:pPr>
                <a:r>
                  <a:rPr lang="en-GB" sz="1000" dirty="0">
                    <a:ea typeface="Aptos" panose="020B0004020202020204" pitchFamily="34" charset="0"/>
                    <a:cs typeface="72" panose="020B0503030000000003" pitchFamily="34" charset="0"/>
                  </a:rPr>
                  <a:t>Spring-Summer</a:t>
                </a:r>
                <a:r>
                  <a:rPr lang="en-GB" sz="1200" dirty="0">
                    <a:ea typeface="Aptos" panose="020B0004020202020204" pitchFamily="34" charset="0"/>
                    <a:cs typeface="72" panose="020B0503030000000003" pitchFamily="34" charset="0"/>
                  </a:rPr>
                  <a:t> tariff</a:t>
                </a:r>
                <a:endParaRPr lang="en-GB" sz="1200" b="1" dirty="0">
                  <a:ea typeface="Aptos" panose="020B0004020202020204" pitchFamily="34" charset="0"/>
                  <a:cs typeface="72" panose="020B0503030000000003" pitchFamily="34" charset="0"/>
                </a:endParaRPr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7970C4F-F396-D993-60E6-A6B8B1142C2A}"/>
                  </a:ext>
                </a:extLst>
              </p:cNvPr>
              <p:cNvSpPr txBox="1"/>
              <p:nvPr/>
            </p:nvSpPr>
            <p:spPr>
              <a:xfrm>
                <a:off x="5832000" y="1475722"/>
                <a:ext cx="1476000" cy="153888"/>
              </a:xfrm>
              <a:prstGeom prst="rect">
                <a:avLst/>
              </a:prstGeom>
              <a:noFill/>
            </p:spPr>
            <p:txBody>
              <a:bodyPr wrap="square" tIns="0" bIns="0" anchor="ctr" anchorCtr="0">
                <a:spAutoFit/>
              </a:bodyPr>
              <a:lstStyle/>
              <a:p>
                <a:pPr lvl="0" algn="ctr">
                  <a:tabLst>
                    <a:tab pos="457200" algn="l"/>
                  </a:tabLst>
                </a:pPr>
                <a:r>
                  <a:rPr lang="en-GB" sz="1000" dirty="0">
                    <a:ea typeface="Aptos" panose="020B0004020202020204" pitchFamily="34" charset="0"/>
                    <a:cs typeface="72" panose="020B0503030000000003" pitchFamily="34" charset="0"/>
                  </a:rPr>
                  <a:t>Autumn-Winter tariff</a:t>
                </a:r>
                <a:endParaRPr lang="en-GB" sz="1000" b="1" dirty="0">
                  <a:ea typeface="Aptos" panose="020B0004020202020204" pitchFamily="34" charset="0"/>
                  <a:cs typeface="72" panose="020B0503030000000003" pitchFamily="34" charset="0"/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13F11162-702D-E8CA-1C35-EC00BD5F14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12000" y="1332000"/>
                <a:ext cx="0" cy="3816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4BA5E68D-1C74-1990-3641-1AD1475875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56000" y="1332000"/>
                <a:ext cx="0" cy="3816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C87940A5-335F-8380-5DE1-08D5B66DD6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8000" y="1332000"/>
                <a:ext cx="0" cy="3816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90894623-E517-05DD-2629-C6FBF58E2B2D}"/>
                </a:ext>
              </a:extLst>
            </p:cNvPr>
            <p:cNvSpPr/>
            <p:nvPr/>
          </p:nvSpPr>
          <p:spPr>
            <a:xfrm>
              <a:off x="8496000" y="1079999"/>
              <a:ext cx="3096000" cy="5257005"/>
            </a:xfrm>
            <a:prstGeom prst="roundRect">
              <a:avLst>
                <a:gd name="adj" fmla="val 197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72000" rIns="180000" bIns="72000" rtlCol="0" anchor="t" anchorCtr="0"/>
            <a:lstStyle/>
            <a:p>
              <a:pPr algn="ctr"/>
              <a:r>
                <a:rPr lang="en-GB" sz="1400" b="1" dirty="0">
                  <a:solidFill>
                    <a:schemeClr val="tx1"/>
                  </a:solidFill>
                </a:rPr>
                <a:t>Scenario details</a:t>
              </a:r>
            </a:p>
            <a:p>
              <a:pPr algn="ctr"/>
              <a:endParaRPr lang="en-GB" sz="1400" b="1" dirty="0">
                <a:solidFill>
                  <a:schemeClr val="tx1"/>
                </a:solidFill>
              </a:endParaRPr>
            </a:p>
            <a:p>
              <a:pPr marL="285750" indent="-285750">
                <a:lnSpc>
                  <a:spcPct val="114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GB" sz="1400" dirty="0">
                  <a:solidFill>
                    <a:schemeClr val="tx1"/>
                  </a:solidFill>
                </a:rPr>
                <a:t>NESO forecasts that the Working Capital Facility will be exhausted at the start of January.</a:t>
              </a:r>
            </a:p>
            <a:p>
              <a:pPr marL="285750" indent="-285750">
                <a:lnSpc>
                  <a:spcPct val="114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GB" sz="1400" dirty="0">
                  <a:solidFill>
                    <a:schemeClr val="tx1"/>
                  </a:solidFill>
                </a:rPr>
                <a:t>NESO revises the last three months of the Autumn-Winter tariff, encompassing a single price cap period.</a:t>
              </a:r>
            </a:p>
            <a:p>
              <a:pPr marL="285750" indent="-285750">
                <a:lnSpc>
                  <a:spcPct val="114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GB" sz="1400" dirty="0">
                  <a:solidFill>
                    <a:schemeClr val="tx1"/>
                  </a:solidFill>
                </a:rPr>
                <a:t>The Working Capital Facility utilisation floor is 75%.</a:t>
              </a:r>
            </a:p>
            <a:p>
              <a:pPr marL="285750" indent="-285750">
                <a:lnSpc>
                  <a:spcPct val="114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GB" sz="1400" dirty="0">
                  <a:solidFill>
                    <a:schemeClr val="tx1"/>
                  </a:solidFill>
                </a:rPr>
                <a:t>NESO calculates the Autumn-Winter tariff to achieve Working Capital Facility utilisation of 75%.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297904E-006B-E665-5200-F940A23A2A4B}"/>
                </a:ext>
              </a:extLst>
            </p:cNvPr>
            <p:cNvGrpSpPr/>
            <p:nvPr/>
          </p:nvGrpSpPr>
          <p:grpSpPr>
            <a:xfrm>
              <a:off x="2052000" y="3043723"/>
              <a:ext cx="5943503" cy="385277"/>
              <a:chOff x="2052000" y="2674723"/>
              <a:chExt cx="5943503" cy="385277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38CFB54-0055-FA03-441E-18CF9A4F83E8}"/>
                  </a:ext>
                </a:extLst>
              </p:cNvPr>
              <p:cNvSpPr txBox="1"/>
              <p:nvPr/>
            </p:nvSpPr>
            <p:spPr>
              <a:xfrm>
                <a:off x="5580000" y="2674723"/>
                <a:ext cx="2415503" cy="153888"/>
              </a:xfrm>
              <a:prstGeom prst="rect">
                <a:avLst/>
              </a:prstGeom>
              <a:noFill/>
            </p:spPr>
            <p:txBody>
              <a:bodyPr wrap="square" tIns="0" bIns="0" anchor="ctr" anchorCtr="0">
                <a:spAutoFit/>
              </a:bodyPr>
              <a:lstStyle/>
              <a:p>
                <a:pPr lvl="0" algn="r">
                  <a:tabLst>
                    <a:tab pos="457200" algn="l"/>
                  </a:tabLst>
                </a:pPr>
                <a:r>
                  <a:rPr lang="en-GB" sz="1000" dirty="0">
                    <a:solidFill>
                      <a:srgbClr val="FF0000"/>
                    </a:solidFill>
                    <a:ea typeface="Aptos" panose="020B0004020202020204" pitchFamily="34" charset="0"/>
                    <a:cs typeface="72" panose="020B0503030000000003" pitchFamily="34" charset="0"/>
                  </a:rPr>
                  <a:t>Working Capital Facility utilisation floor</a:t>
                </a:r>
                <a:endParaRPr lang="en-GB" sz="1000" b="1" dirty="0">
                  <a:solidFill>
                    <a:srgbClr val="FF0000"/>
                  </a:solidFill>
                  <a:ea typeface="Aptos" panose="020B0004020202020204" pitchFamily="34" charset="0"/>
                  <a:cs typeface="72" panose="020B0503030000000003" pitchFamily="34" charset="0"/>
                </a:endParaRPr>
              </a:p>
            </p:txBody>
          </p: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689F8CA8-85A8-29DB-3317-27FD7F72DADD}"/>
                  </a:ext>
                </a:extLst>
              </p:cNvPr>
              <p:cNvGrpSpPr/>
              <p:nvPr/>
            </p:nvGrpSpPr>
            <p:grpSpPr>
              <a:xfrm>
                <a:off x="2052000" y="2844000"/>
                <a:ext cx="5688000" cy="216000"/>
                <a:chOff x="6408000" y="144000"/>
                <a:chExt cx="5688000" cy="216000"/>
              </a:xfrm>
            </p:grpSpPr>
            <p:cxnSp>
              <p:nvCxnSpPr>
                <p:cNvPr id="20" name="Straight Arrow Connector 19">
                  <a:extLst>
                    <a:ext uri="{FF2B5EF4-FFF2-40B4-BE49-F238E27FC236}">
                      <a16:creationId xmlns:a16="http://schemas.microsoft.com/office/drawing/2014/main" id="{6E9221DA-CB2E-FB18-D654-B51B96688BA1}"/>
                    </a:ext>
                  </a:extLst>
                </p:cNvPr>
                <p:cNvCxnSpPr/>
                <p:nvPr/>
              </p:nvCxnSpPr>
              <p:spPr>
                <a:xfrm>
                  <a:off x="6588000" y="144000"/>
                  <a:ext cx="0" cy="216000"/>
                </a:xfrm>
                <a:prstGeom prst="straightConnector1">
                  <a:avLst/>
                </a:prstGeom>
                <a:ln w="25400"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Arrow Connector 20">
                  <a:extLst>
                    <a:ext uri="{FF2B5EF4-FFF2-40B4-BE49-F238E27FC236}">
                      <a16:creationId xmlns:a16="http://schemas.microsoft.com/office/drawing/2014/main" id="{1B180412-D485-1C6D-0B31-D94773E62923}"/>
                    </a:ext>
                  </a:extLst>
                </p:cNvPr>
                <p:cNvCxnSpPr/>
                <p:nvPr/>
              </p:nvCxnSpPr>
              <p:spPr>
                <a:xfrm>
                  <a:off x="11916000" y="144000"/>
                  <a:ext cx="0" cy="216000"/>
                </a:xfrm>
                <a:prstGeom prst="straightConnector1">
                  <a:avLst/>
                </a:prstGeom>
                <a:ln w="25400"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A9CAC307-BE06-E3E2-42FF-195F2AE31C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08000" y="144000"/>
                  <a:ext cx="5688000" cy="0"/>
                </a:xfrm>
                <a:prstGeom prst="line">
                  <a:avLst/>
                </a:prstGeom>
                <a:ln w="25400">
                  <a:solidFill>
                    <a:srgbClr val="FF000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5286430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 2013 - 2022">
  <a:themeElements>
    <a:clrScheme name="Centrica">
      <a:dk1>
        <a:srgbClr val="0F2067"/>
      </a:dk1>
      <a:lt1>
        <a:srgbClr val="FFFFFF"/>
      </a:lt1>
      <a:dk2>
        <a:srgbClr val="0F206A"/>
      </a:dk2>
      <a:lt2>
        <a:srgbClr val="FFFFFF"/>
      </a:lt2>
      <a:accent1>
        <a:srgbClr val="0F2067"/>
      </a:accent1>
      <a:accent2>
        <a:srgbClr val="85DB9C"/>
      </a:accent2>
      <a:accent3>
        <a:srgbClr val="B999F6"/>
      </a:accent3>
      <a:accent4>
        <a:srgbClr val="28B23E"/>
      </a:accent4>
      <a:accent5>
        <a:srgbClr val="DECFFF"/>
      </a:accent5>
      <a:accent6>
        <a:srgbClr val="3675C1"/>
      </a:accent6>
      <a:hlink>
        <a:srgbClr val="3675C1"/>
      </a:hlink>
      <a:folHlink>
        <a:srgbClr val="3675C1"/>
      </a:folHlink>
    </a:clrScheme>
    <a:fontScheme name="Custom 3">
      <a:majorFont>
        <a:latin typeface="British Gas Subhead"/>
        <a:ea typeface=""/>
        <a:cs typeface=""/>
      </a:majorFont>
      <a:minorFont>
        <a:latin typeface="British Gas Bod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AutoKeyPoints xmlns="f71abe4e-f5ff-49cd-8eff-5f4949acc510" xsi:nil="true"/>
    <MediaServiceOCR xmlns="f71abe4e-f5ff-49cd-8eff-5f4949acc510" xsi:nil="true"/>
    <MediaServiceKeyPoints xmlns="f71abe4e-f5ff-49cd-8eff-5f4949acc510" xsi:nil="true"/>
    <MediaLengthInSeconds xmlns="f71abe4e-f5ff-49cd-8eff-5f4949acc510" xsi:nil="true"/>
    <MediaServiceSearchProperties xmlns="f71abe4e-f5ff-49cd-8eff-5f4949acc510" xsi:nil="true"/>
    <MediaServiceMetadata xmlns="f71abe4e-f5ff-49cd-8eff-5f4949acc510" xsi:nil="true"/>
    <MediaServiceDateTaken xmlns="f71abe4e-f5ff-49cd-8eff-5f4949acc510" xsi:nil="true"/>
    <MediaServiceGenerationTime xmlns="f71abe4e-f5ff-49cd-8eff-5f4949acc510" xsi:nil="true"/>
    <SharedWithUsers xmlns="97b6fe81-1556-4112-94ca-31043ca39b71">
      <UserInfo>
        <DisplayName/>
        <AccountId xsi:nil="true"/>
        <AccountType/>
      </UserInfo>
    </SharedWithUsers>
    <MediaServiceAutoTags xmlns="f71abe4e-f5ff-49cd-8eff-5f4949acc510" xsi:nil="true"/>
    <MediaServiceObjectDetectorVersions xmlns="f71abe4e-f5ff-49cd-8eff-5f4949acc510" xsi:nil="true"/>
    <MediaServiceFastMetadata xmlns="f71abe4e-f5ff-49cd-8eff-5f4949acc510" xsi:nil="true"/>
    <MediaServiceEventHashCode xmlns="f71abe4e-f5ff-49cd-8eff-5f4949acc510" xsi:nil="true"/>
    <SharedWithDetails xmlns="97b6fe81-1556-4112-94ca-31043ca39b71" xsi:nil="true"/>
    <MediaServiceLocation xmlns="f71abe4e-f5ff-49cd-8eff-5f4949acc510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C261C8F09564428ABFA751934FCA20" ma:contentTypeVersion="3" ma:contentTypeDescription="Create a new document." ma:contentTypeScope="" ma:versionID="d6958ce98ea58d51fedaeeac576f72b6">
  <xsd:schema xmlns:xsd="http://www.w3.org/2001/XMLSchema" xmlns:xs="http://www.w3.org/2001/XMLSchema" xmlns:p="http://schemas.microsoft.com/office/2006/metadata/properties" xmlns:ns2="f71abe4e-f5ff-49cd-8eff-5f4949acc510" xmlns:ns3="97b6fe81-1556-4112-94ca-31043ca39b71" targetNamespace="http://schemas.microsoft.com/office/2006/metadata/properties" ma:root="true" ma:fieldsID="60189deeda322035a5251218184e0b05" ns2:_="" ns3:_="">
    <xsd:import namespace="f71abe4e-f5ff-49cd-8eff-5f4949acc510"/>
    <xsd:import namespace="97b6fe81-1556-4112-94ca-31043ca39b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1abe4e-f5ff-49cd-8eff-5f4949acc5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fals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fals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false">
      <xsd:simpleType>
        <xsd:restriction base="dms:Note"/>
      </xsd:simpleType>
    </xsd:element>
    <xsd:element name="MediaServiceKeyPoints" ma:index="11" nillable="true" ma:displayName="KeyPoints" ma:hidden="true" ma:internalName="MediaServiceKeyPoints" ma:readOnly="false">
      <xsd:simpleType>
        <xsd:restriction base="dms:Note"/>
      </xsd:simpleType>
    </xsd:element>
    <xsd:element name="MediaServiceAutoTags" ma:index="12" nillable="true" ma:displayName="Tags" ma:hidden="true" ma:internalName="MediaServiceAutoTags" ma:readOnly="fals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fals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fals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false">
      <xsd:simpleType>
        <xsd:restriction base="dms:Text"/>
      </xsd:simpleType>
    </xsd:element>
    <xsd:element name="MediaServiceOCR" ma:index="16" nillable="true" ma:displayName="Extracted Text" ma:hidden="true" ma:internalName="MediaServiceOCR" ma:readOnly="false">
      <xsd:simpleType>
        <xsd:restriction base="dms:Note"/>
      </xsd:simpleType>
    </xsd:element>
    <xsd:element name="MediaServiceLocation" ma:index="17" nillable="true" ma:displayName="Location" ma:hidden="true" ma:internalName="MediaServiceLocation" ma:readOnly="false">
      <xsd:simpleType>
        <xsd:restriction base="dms:Text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fals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fals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b6fe81-1556-4112-94ca-31043ca39b7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hidden="true" ma:internalName="SharedWithDetails" ma:readOnly="fals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BBC9D8E-F5EB-4F0A-89EF-6D9F2E416480}">
  <ds:schemaRefs>
    <ds:schemaRef ds:uri="http://schemas.microsoft.com/office/2006/metadata/properties"/>
    <ds:schemaRef ds:uri="http://schemas.openxmlformats.org/package/2006/metadata/core-properties"/>
    <ds:schemaRef ds:uri="377ad789-1f94-46e4-93b3-9a6570f213a7"/>
    <ds:schemaRef ds:uri="http://purl.org/dc/terms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fc25a970-9080-4ded-a0fc-568a414b4296"/>
    <ds:schemaRef ds:uri="http://www.w3.org/XML/1998/namespace"/>
    <ds:schemaRef ds:uri="http://purl.org/dc/dcmitype/"/>
    <ds:schemaRef ds:uri="f71abe4e-f5ff-49cd-8eff-5f4949acc510"/>
    <ds:schemaRef ds:uri="97b6fe81-1556-4112-94ca-31043ca39b71"/>
  </ds:schemaRefs>
</ds:datastoreItem>
</file>

<file path=customXml/itemProps2.xml><?xml version="1.0" encoding="utf-8"?>
<ds:datastoreItem xmlns:ds="http://schemas.openxmlformats.org/officeDocument/2006/customXml" ds:itemID="{36C6CE8E-A96C-4CCF-BC4C-D41CE05E90D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67B3B8-8ADA-4605-835C-39E544BB64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1abe4e-f5ff-49cd-8eff-5f4949acc510"/>
    <ds:schemaRef ds:uri="97b6fe81-1556-4112-94ca-31043ca39b7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65f1a46-1149-4b07-97f4-ee5ba49b485b}" enabled="1" method="Standard" siteId="{a603898f-7de2-45ba-b67d-d35fb519b2cf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2949</TotalTime>
  <Words>1162</Words>
  <Application>Microsoft Office PowerPoint</Application>
  <PresentationFormat>Widescreen</PresentationFormat>
  <Paragraphs>186</Paragraphs>
  <Slides>10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 2013 - 2022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Rahul Milan</dc:creator>
  <cp:lastModifiedBy>Gregory Edwards</cp:lastModifiedBy>
  <cp:revision>19</cp:revision>
  <dcterms:created xsi:type="dcterms:W3CDTF">2023-01-10T10:04:30Z</dcterms:created>
  <dcterms:modified xsi:type="dcterms:W3CDTF">2026-05-15T11:17:50Z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0x0101005BC261C8F09564428ABFA751934FCA20</vt:lpwstr>
  </property>
  <property fmtid="{D5CDD505-2E9C-101B-9397-08002B2CF9AE}" pid="3" name="MediaServiceImageTags">
    <vt:lpwstr/>
  </property>
  <property fmtid="{D5CDD505-2E9C-101B-9397-08002B2CF9AE}" pid="4" name="MSIP_Label_5f7f4351-13ed-4358-96af-a14b6cf15c61_Enabled">
    <vt:lpwstr>true</vt:lpwstr>
  </property>
  <property fmtid="{D5CDD505-2E9C-101B-9397-08002B2CF9AE}" pid="5" name="MSIP_Label_5f7f4351-13ed-4358-96af-a14b6cf15c61_SetDate">
    <vt:lpwstr>2024-10-03T08:24:48Z</vt:lpwstr>
  </property>
  <property fmtid="{D5CDD505-2E9C-101B-9397-08002B2CF9AE}" pid="6" name="MSIP_Label_5f7f4351-13ed-4358-96af-a14b6cf15c61_Method">
    <vt:lpwstr>Standard</vt:lpwstr>
  </property>
  <property fmtid="{D5CDD505-2E9C-101B-9397-08002B2CF9AE}" pid="7" name="MSIP_Label_5f7f4351-13ed-4358-96af-a14b6cf15c61_Name">
    <vt:lpwstr>No Label</vt:lpwstr>
  </property>
  <property fmtid="{D5CDD505-2E9C-101B-9397-08002B2CF9AE}" pid="8" name="MSIP_Label_5f7f4351-13ed-4358-96af-a14b6cf15c61_SiteId">
    <vt:lpwstr>caacaefa-c02e-45b8-be73-e7d16fd592c5</vt:lpwstr>
  </property>
  <property fmtid="{D5CDD505-2E9C-101B-9397-08002B2CF9AE}" pid="9" name="MSIP_Label_5f7f4351-13ed-4358-96af-a14b6cf15c61_ActionId">
    <vt:lpwstr>a6a79b7e-9044-463a-ae35-197e91612af0</vt:lpwstr>
  </property>
  <property fmtid="{D5CDD505-2E9C-101B-9397-08002B2CF9AE}" pid="10" name="MSIP_Label_5f7f4351-13ed-4358-96af-a14b6cf15c61_ContentBits">
    <vt:lpwstr>0</vt:lpwstr>
  </property>
  <property fmtid="{D5CDD505-2E9C-101B-9397-08002B2CF9AE}" pid="11" name="MSIP_Label_46b973ef-eb54-4209-9a1a-47743cb8bf58_Enabled">
    <vt:lpwstr>true</vt:lpwstr>
  </property>
  <property fmtid="{D5CDD505-2E9C-101B-9397-08002B2CF9AE}" pid="12" name="MSIP_Label_46b973ef-eb54-4209-9a1a-47743cb8bf58_SetDate">
    <vt:lpwstr>2026-05-15T11:16:25Z</vt:lpwstr>
  </property>
  <property fmtid="{D5CDD505-2E9C-101B-9397-08002B2CF9AE}" pid="13" name="MSIP_Label_46b973ef-eb54-4209-9a1a-47743cb8bf58_Method">
    <vt:lpwstr>Privileged</vt:lpwstr>
  </property>
  <property fmtid="{D5CDD505-2E9C-101B-9397-08002B2CF9AE}" pid="14" name="MSIP_Label_46b973ef-eb54-4209-9a1a-47743cb8bf58_Name">
    <vt:lpwstr>Publicly Available</vt:lpwstr>
  </property>
  <property fmtid="{D5CDD505-2E9C-101B-9397-08002B2CF9AE}" pid="15" name="MSIP_Label_46b973ef-eb54-4209-9a1a-47743cb8bf58_SiteId">
    <vt:lpwstr>a63c9e9e-b4db-442a-a94f-08718d788e8c</vt:lpwstr>
  </property>
  <property fmtid="{D5CDD505-2E9C-101B-9397-08002B2CF9AE}" pid="16" name="MSIP_Label_46b973ef-eb54-4209-9a1a-47743cb8bf58_ActionId">
    <vt:lpwstr>fdac482a-c33c-447f-a0ce-0ebf280e3cf1</vt:lpwstr>
  </property>
  <property fmtid="{D5CDD505-2E9C-101B-9397-08002B2CF9AE}" pid="17" name="MSIP_Label_46b973ef-eb54-4209-9a1a-47743cb8bf58_ContentBits">
    <vt:lpwstr>1</vt:lpwstr>
  </property>
  <property fmtid="{D5CDD505-2E9C-101B-9397-08002B2CF9AE}" pid="18" name="MSIP_Label_46b973ef-eb54-4209-9a1a-47743cb8bf58_Tag">
    <vt:lpwstr>10, 0, 1, 2</vt:lpwstr>
  </property>
  <property fmtid="{D5CDD505-2E9C-101B-9397-08002B2CF9AE}" pid="19" name="ClassificationContentMarkingHeaderLocations">
    <vt:lpwstr>Office Theme 2013 - 2022:6</vt:lpwstr>
  </property>
  <property fmtid="{D5CDD505-2E9C-101B-9397-08002B2CF9AE}" pid="20" name="ClassificationContentMarkingHeaderText">
    <vt:lpwstr>Public</vt:lpwstr>
  </property>
</Properties>
</file>